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Default Extension="xlsx" ContentType="application/vnd.openxmlformats-officedocument.spreadsheetml.sheet"/>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xls" ContentType="application/vnd.ms-exce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129.xml" ContentType="application/vnd.openxmlformats-officedocument.presentationml.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761" r:id="rId2"/>
    <p:sldMasterId id="2147483789" r:id="rId3"/>
  </p:sldMasterIdLst>
  <p:notesMasterIdLst>
    <p:notesMasterId r:id="rId138"/>
  </p:notesMasterIdLst>
  <p:handoutMasterIdLst>
    <p:handoutMasterId r:id="rId139"/>
  </p:handoutMasterIdLst>
  <p:sldIdLst>
    <p:sldId id="256" r:id="rId4"/>
    <p:sldId id="536" r:id="rId5"/>
    <p:sldId id="537" r:id="rId6"/>
    <p:sldId id="355" r:id="rId7"/>
    <p:sldId id="454" r:id="rId8"/>
    <p:sldId id="457" r:id="rId9"/>
    <p:sldId id="517" r:id="rId10"/>
    <p:sldId id="519" r:id="rId11"/>
    <p:sldId id="364" r:id="rId12"/>
    <p:sldId id="362" r:id="rId13"/>
    <p:sldId id="363" r:id="rId14"/>
    <p:sldId id="366" r:id="rId15"/>
    <p:sldId id="365" r:id="rId16"/>
    <p:sldId id="334" r:id="rId17"/>
    <p:sldId id="368" r:id="rId18"/>
    <p:sldId id="335" r:id="rId19"/>
    <p:sldId id="337" r:id="rId20"/>
    <p:sldId id="444" r:id="rId21"/>
    <p:sldId id="308" r:id="rId22"/>
    <p:sldId id="383" r:id="rId23"/>
    <p:sldId id="367" r:id="rId24"/>
    <p:sldId id="531" r:id="rId25"/>
    <p:sldId id="356" r:id="rId26"/>
    <p:sldId id="372" r:id="rId27"/>
    <p:sldId id="370" r:id="rId28"/>
    <p:sldId id="373" r:id="rId29"/>
    <p:sldId id="374" r:id="rId30"/>
    <p:sldId id="375" r:id="rId31"/>
    <p:sldId id="376" r:id="rId32"/>
    <p:sldId id="377" r:id="rId33"/>
    <p:sldId id="378" r:id="rId34"/>
    <p:sldId id="379" r:id="rId35"/>
    <p:sldId id="462" r:id="rId36"/>
    <p:sldId id="382" r:id="rId37"/>
    <p:sldId id="445" r:id="rId38"/>
    <p:sldId id="459" r:id="rId39"/>
    <p:sldId id="463" r:id="rId40"/>
    <p:sldId id="465" r:id="rId41"/>
    <p:sldId id="551" r:id="rId42"/>
    <p:sldId id="552" r:id="rId43"/>
    <p:sldId id="553" r:id="rId44"/>
    <p:sldId id="554" r:id="rId45"/>
    <p:sldId id="357" r:id="rId46"/>
    <p:sldId id="384" r:id="rId47"/>
    <p:sldId id="387" r:id="rId48"/>
    <p:sldId id="385" r:id="rId49"/>
    <p:sldId id="388" r:id="rId50"/>
    <p:sldId id="389" r:id="rId51"/>
    <p:sldId id="390" r:id="rId52"/>
    <p:sldId id="391" r:id="rId53"/>
    <p:sldId id="392" r:id="rId54"/>
    <p:sldId id="386" r:id="rId55"/>
    <p:sldId id="393" r:id="rId56"/>
    <p:sldId id="466" r:id="rId57"/>
    <p:sldId id="464" r:id="rId58"/>
    <p:sldId id="358" r:id="rId59"/>
    <p:sldId id="394" r:id="rId60"/>
    <p:sldId id="397" r:id="rId61"/>
    <p:sldId id="399" r:id="rId62"/>
    <p:sldId id="395" r:id="rId63"/>
    <p:sldId id="398" r:id="rId64"/>
    <p:sldId id="396" r:id="rId65"/>
    <p:sldId id="542" r:id="rId66"/>
    <p:sldId id="333" r:id="rId67"/>
    <p:sldId id="468" r:id="rId68"/>
    <p:sldId id="451" r:id="rId69"/>
    <p:sldId id="414" r:id="rId70"/>
    <p:sldId id="415" r:id="rId71"/>
    <p:sldId id="449" r:id="rId72"/>
    <p:sldId id="418" r:id="rId73"/>
    <p:sldId id="425" r:id="rId74"/>
    <p:sldId id="424" r:id="rId75"/>
    <p:sldId id="452" r:id="rId76"/>
    <p:sldId id="426" r:id="rId77"/>
    <p:sldId id="427" r:id="rId78"/>
    <p:sldId id="428" r:id="rId79"/>
    <p:sldId id="429" r:id="rId80"/>
    <p:sldId id="430" r:id="rId81"/>
    <p:sldId id="431" r:id="rId82"/>
    <p:sldId id="432" r:id="rId83"/>
    <p:sldId id="433" r:id="rId84"/>
    <p:sldId id="470" r:id="rId85"/>
    <p:sldId id="473" r:id="rId86"/>
    <p:sldId id="474" r:id="rId87"/>
    <p:sldId id="475" r:id="rId88"/>
    <p:sldId id="476" r:id="rId89"/>
    <p:sldId id="477" r:id="rId90"/>
    <p:sldId id="478" r:id="rId91"/>
    <p:sldId id="479" r:id="rId92"/>
    <p:sldId id="480" r:id="rId93"/>
    <p:sldId id="481" r:id="rId94"/>
    <p:sldId id="482" r:id="rId95"/>
    <p:sldId id="483" r:id="rId96"/>
    <p:sldId id="484" r:id="rId97"/>
    <p:sldId id="485" r:id="rId98"/>
    <p:sldId id="486" r:id="rId99"/>
    <p:sldId id="487" r:id="rId100"/>
    <p:sldId id="488" r:id="rId101"/>
    <p:sldId id="489" r:id="rId102"/>
    <p:sldId id="490" r:id="rId103"/>
    <p:sldId id="491" r:id="rId104"/>
    <p:sldId id="492" r:id="rId105"/>
    <p:sldId id="493" r:id="rId106"/>
    <p:sldId id="494" r:id="rId107"/>
    <p:sldId id="495" r:id="rId108"/>
    <p:sldId id="496" r:id="rId109"/>
    <p:sldId id="497" r:id="rId110"/>
    <p:sldId id="498" r:id="rId111"/>
    <p:sldId id="499" r:id="rId112"/>
    <p:sldId id="500" r:id="rId113"/>
    <p:sldId id="501" r:id="rId114"/>
    <p:sldId id="502" r:id="rId115"/>
    <p:sldId id="503" r:id="rId116"/>
    <p:sldId id="504" r:id="rId117"/>
    <p:sldId id="505" r:id="rId118"/>
    <p:sldId id="506" r:id="rId119"/>
    <p:sldId id="507" r:id="rId120"/>
    <p:sldId id="508" r:id="rId121"/>
    <p:sldId id="509" r:id="rId122"/>
    <p:sldId id="471" r:id="rId123"/>
    <p:sldId id="524" r:id="rId124"/>
    <p:sldId id="525" r:id="rId125"/>
    <p:sldId id="550" r:id="rId126"/>
    <p:sldId id="549" r:id="rId127"/>
    <p:sldId id="544" r:id="rId128"/>
    <p:sldId id="545" r:id="rId129"/>
    <p:sldId id="546" r:id="rId130"/>
    <p:sldId id="547" r:id="rId131"/>
    <p:sldId id="548" r:id="rId132"/>
    <p:sldId id="526" r:id="rId133"/>
    <p:sldId id="530" r:id="rId134"/>
    <p:sldId id="527" r:id="rId135"/>
    <p:sldId id="528" r:id="rId136"/>
    <p:sldId id="555" r:id="rId137"/>
  </p:sldIdLst>
  <p:sldSz cx="9144000" cy="6858000" type="screen4x3"/>
  <p:notesSz cx="7007225" cy="9293225"/>
  <p:custDataLst>
    <p:tags r:id="rId140"/>
  </p:custDataLst>
  <p:defaultTextStyle>
    <a:defPPr>
      <a:defRPr lang="en-US"/>
    </a:defPPr>
    <a:lvl1pPr algn="l"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itchFamily="18" charset="0"/>
        <a:ea typeface="+mn-ea"/>
        <a:cs typeface="+mn-cs"/>
      </a:defRPr>
    </a:lvl5pPr>
    <a:lvl6pPr marL="2286000" algn="l" defTabSz="914400" rtl="0" eaLnBrk="1" latinLnBrk="0" hangingPunct="1">
      <a:defRPr sz="1400" kern="1200">
        <a:solidFill>
          <a:schemeClr val="tx1"/>
        </a:solidFill>
        <a:latin typeface="Times New Roman" pitchFamily="18" charset="0"/>
        <a:ea typeface="+mn-ea"/>
        <a:cs typeface="+mn-cs"/>
      </a:defRPr>
    </a:lvl6pPr>
    <a:lvl7pPr marL="2743200" algn="l" defTabSz="914400" rtl="0" eaLnBrk="1" latinLnBrk="0" hangingPunct="1">
      <a:defRPr sz="1400" kern="1200">
        <a:solidFill>
          <a:schemeClr val="tx1"/>
        </a:solidFill>
        <a:latin typeface="Times New Roman" pitchFamily="18" charset="0"/>
        <a:ea typeface="+mn-ea"/>
        <a:cs typeface="+mn-cs"/>
      </a:defRPr>
    </a:lvl7pPr>
    <a:lvl8pPr marL="3200400" algn="l" defTabSz="914400" rtl="0" eaLnBrk="1" latinLnBrk="0" hangingPunct="1">
      <a:defRPr sz="1400" kern="1200">
        <a:solidFill>
          <a:schemeClr val="tx1"/>
        </a:solidFill>
        <a:latin typeface="Times New Roman" pitchFamily="18" charset="0"/>
        <a:ea typeface="+mn-ea"/>
        <a:cs typeface="+mn-cs"/>
      </a:defRPr>
    </a:lvl8pPr>
    <a:lvl9pPr marL="3657600" algn="l" defTabSz="914400" rtl="0" eaLnBrk="1" latinLnBrk="0" hangingPunct="1">
      <a:defRPr sz="1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00"/>
    <a:srgbClr val="0000FF"/>
    <a:srgbClr val="66FF33"/>
    <a:srgbClr val="FFCC00"/>
    <a:srgbClr val="66FFFF"/>
    <a:srgbClr val="FF0066"/>
    <a:srgbClr val="86453A"/>
    <a:srgbClr val="FFFF00"/>
    <a:srgbClr val="FF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096" autoAdjust="0"/>
    <p:restoredTop sz="95118" autoAdjust="0"/>
  </p:normalViewPr>
  <p:slideViewPr>
    <p:cSldViewPr showGuides="1">
      <p:cViewPr varScale="1">
        <p:scale>
          <a:sx n="90" d="100"/>
          <a:sy n="90" d="100"/>
        </p:scale>
        <p:origin x="-816" y="-96"/>
      </p:cViewPr>
      <p:guideLst>
        <p:guide orient="horz" pos="2160"/>
        <p:guide pos="2880"/>
      </p:guideLst>
    </p:cSldViewPr>
  </p:slideViewPr>
  <p:outlineViewPr>
    <p:cViewPr>
      <p:scale>
        <a:sx n="33" d="100"/>
        <a:sy n="33" d="100"/>
      </p:scale>
      <p:origin x="276" y="52302"/>
    </p:cViewPr>
  </p:outlineViewPr>
  <p:notesTextViewPr>
    <p:cViewPr>
      <p:scale>
        <a:sx n="100" d="100"/>
        <a:sy n="100" d="100"/>
      </p:scale>
      <p:origin x="0" y="0"/>
    </p:cViewPr>
  </p:notesTextViewPr>
  <p:sorterViewPr>
    <p:cViewPr>
      <p:scale>
        <a:sx n="50" d="100"/>
        <a:sy n="50" d="100"/>
      </p:scale>
      <p:origin x="0" y="132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notesMaster" Target="notesMasters/notesMaster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image" Target="../media/image10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23" name="Rectangle 3"/>
          <p:cNvSpPr>
            <a:spLocks noGrp="1" noChangeArrowheads="1"/>
          </p:cNvSpPr>
          <p:nvPr>
            <p:ph type="dt" sz="quarter"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24" name="Rectangle 4"/>
          <p:cNvSpPr>
            <a:spLocks noGrp="1" noChangeArrowheads="1"/>
          </p:cNvSpPr>
          <p:nvPr>
            <p:ph type="ftr" sz="quarter" idx="2"/>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25" name="Rectangle 5"/>
          <p:cNvSpPr>
            <a:spLocks noGrp="1" noChangeArrowheads="1"/>
          </p:cNvSpPr>
          <p:nvPr>
            <p:ph type="sldNum" sz="quarter" idx="3"/>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D67D4CB-811E-4E17-848A-2BDB911877F6}"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4515" name="Rectangle 3"/>
          <p:cNvSpPr>
            <a:spLocks noGrp="1" noChangeArrowheads="1"/>
          </p:cNvSpPr>
          <p:nvPr>
            <p:ph type="dt" idx="1"/>
          </p:nvPr>
        </p:nvSpPr>
        <p:spPr bwMode="auto">
          <a:xfrm>
            <a:off x="3968750" y="0"/>
            <a:ext cx="3036888"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4516" name="Rectangle 4"/>
          <p:cNvSpPr>
            <a:spLocks noGrp="1" noRot="1" noChangeAspect="1" noChangeArrowheads="1" noTextEdit="1"/>
          </p:cNvSpPr>
          <p:nvPr>
            <p:ph type="sldImg" idx="2"/>
          </p:nvPr>
        </p:nvSpPr>
        <p:spPr bwMode="auto">
          <a:xfrm>
            <a:off x="1181100" y="696913"/>
            <a:ext cx="4645025" cy="3484562"/>
          </a:xfrm>
          <a:prstGeom prst="rect">
            <a:avLst/>
          </a:prstGeom>
          <a:noFill/>
          <a:ln w="9525">
            <a:solidFill>
              <a:srgbClr val="000000"/>
            </a:solidFill>
            <a:miter lim="800000"/>
            <a:headEnd/>
            <a:tailEnd/>
          </a:ln>
          <a:effectLst/>
        </p:spPr>
      </p:sp>
      <p:sp>
        <p:nvSpPr>
          <p:cNvPr id="64517" name="Rectangle 5"/>
          <p:cNvSpPr>
            <a:spLocks noGrp="1" noChangeArrowheads="1"/>
          </p:cNvSpPr>
          <p:nvPr>
            <p:ph type="body" sz="quarter" idx="3"/>
          </p:nvPr>
        </p:nvSpPr>
        <p:spPr bwMode="auto">
          <a:xfrm>
            <a:off x="700088" y="4414838"/>
            <a:ext cx="5607050" cy="4181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518" name="Rectangle 6"/>
          <p:cNvSpPr>
            <a:spLocks noGrp="1" noChangeArrowheads="1"/>
          </p:cNvSpPr>
          <p:nvPr>
            <p:ph type="ftr" sz="quarter" idx="4"/>
          </p:nvPr>
        </p:nvSpPr>
        <p:spPr bwMode="auto">
          <a:xfrm>
            <a:off x="0" y="8826500"/>
            <a:ext cx="3036888"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4519" name="Rectangle 7"/>
          <p:cNvSpPr>
            <a:spLocks noGrp="1" noChangeArrowheads="1"/>
          </p:cNvSpPr>
          <p:nvPr>
            <p:ph type="sldNum" sz="quarter" idx="5"/>
          </p:nvPr>
        </p:nvSpPr>
        <p:spPr bwMode="auto">
          <a:xfrm>
            <a:off x="3968750" y="8826500"/>
            <a:ext cx="3036888"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9228299-26F4-4AED-9B7C-5EDB2BB80251}"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228299-26F4-4AED-9B7C-5EDB2BB80251}"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F3FDF6-18EB-4F5D-B4C4-9F1ED46A5D3F}" type="slidenum">
              <a:rPr lang="en-US"/>
              <a:pPr/>
              <a:t>75</a:t>
            </a:fld>
            <a:endParaRPr lang="en-US"/>
          </a:p>
        </p:txBody>
      </p:sp>
      <p:sp>
        <p:nvSpPr>
          <p:cNvPr id="83970" name="Rectangle 2"/>
          <p:cNvSpPr>
            <a:spLocks noGrp="1" noRot="1" noChangeAspect="1" noChangeArrowheads="1" noTextEdit="1"/>
          </p:cNvSpPr>
          <p:nvPr>
            <p:ph type="sldImg"/>
          </p:nvPr>
        </p:nvSpPr>
        <p:spPr>
          <a:xfrm>
            <a:off x="1181100" y="696913"/>
            <a:ext cx="4646613" cy="3484562"/>
          </a:xfrm>
          <a:ln/>
        </p:spPr>
      </p:sp>
      <p:sp>
        <p:nvSpPr>
          <p:cNvPr id="83971" name="Rectangle 3"/>
          <p:cNvSpPr>
            <a:spLocks noGrp="1" noChangeArrowheads="1"/>
          </p:cNvSpPr>
          <p:nvPr>
            <p:ph type="body" idx="1"/>
          </p:nvPr>
        </p:nvSpPr>
        <p:spPr>
          <a:xfrm>
            <a:off x="701675" y="4414838"/>
            <a:ext cx="5605463" cy="4181475"/>
          </a:xfrm>
        </p:spPr>
        <p:txBody>
          <a:bodyPr/>
          <a:lstStyle/>
          <a:p>
            <a:pPr>
              <a:buFontTx/>
              <a:buChar char="•"/>
            </a:pPr>
            <a:r>
              <a:rPr lang="en-CA"/>
              <a:t>We designed a model that generates dose profiles very close to Varian’s “Golden Data” and took this model as our reference.</a:t>
            </a:r>
          </a:p>
          <a:p>
            <a:pPr>
              <a:buFontTx/>
              <a:buChar char="•"/>
            </a:pPr>
            <a:r>
              <a:rPr lang="en-CA"/>
              <a:t>The reference model was then perturbed in a control manner to develop a series of test models which generate dose profiles deviated by known amounts in specific regions.</a:t>
            </a:r>
          </a:p>
          <a:p>
            <a:pPr>
              <a:buFontTx/>
              <a:buChar char="•"/>
            </a:pPr>
            <a:r>
              <a:rPr lang="en-CA"/>
              <a:t>The regions of the dose profiles are: the descending DD, the Build-up, the horns of the profile, the tail , the penumbra and the field width. </a:t>
            </a:r>
          </a:p>
          <a:p>
            <a:pPr>
              <a:buFontTx/>
              <a:buChar char="•"/>
            </a:pPr>
            <a:r>
              <a:rPr lang="en-CA"/>
              <a:t>We have 12 sets of beam models, 6 sets are intended for a 6MV and the rest for a 15 MV beam.</a:t>
            </a:r>
          </a:p>
          <a:p>
            <a:pPr>
              <a:buFontTx/>
              <a:buChar char="•"/>
            </a:pPr>
            <a:r>
              <a:rPr lang="en-CA"/>
              <a:t>The 6 sets correspond to the 6 regions previously mentioned</a:t>
            </a:r>
          </a:p>
          <a:p>
            <a:pPr>
              <a:buFontTx/>
              <a:buChar char="•"/>
            </a:pPr>
            <a:r>
              <a:rPr lang="en-CA"/>
              <a:t>And for each region there are 6 models corresponding to different deviations</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0E517C-9DAC-4F3C-99DF-184B68AAE88B}" type="slidenum">
              <a:rPr lang="en-US"/>
              <a:pPr/>
              <a:t>76</a:t>
            </a:fld>
            <a:endParaRPr lang="en-US"/>
          </a:p>
        </p:txBody>
      </p:sp>
      <p:sp>
        <p:nvSpPr>
          <p:cNvPr id="86018" name="Rectangle 2"/>
          <p:cNvSpPr>
            <a:spLocks noGrp="1" noRot="1" noChangeAspect="1" noChangeArrowheads="1" noTextEdit="1"/>
          </p:cNvSpPr>
          <p:nvPr>
            <p:ph type="sldImg"/>
          </p:nvPr>
        </p:nvSpPr>
        <p:spPr>
          <a:xfrm>
            <a:off x="1181100" y="696913"/>
            <a:ext cx="4646613" cy="3484562"/>
          </a:xfrm>
          <a:ln/>
        </p:spPr>
      </p:sp>
      <p:sp>
        <p:nvSpPr>
          <p:cNvPr id="86019" name="Rectangle 3"/>
          <p:cNvSpPr>
            <a:spLocks noGrp="1" noChangeArrowheads="1"/>
          </p:cNvSpPr>
          <p:nvPr>
            <p:ph type="body" idx="1"/>
          </p:nvPr>
        </p:nvSpPr>
        <p:spPr>
          <a:xfrm>
            <a:off x="701675" y="4414838"/>
            <a:ext cx="5605463" cy="4181475"/>
          </a:xfrm>
        </p:spPr>
        <p:txBody>
          <a:bodyPr/>
          <a:lstStyle/>
          <a:p>
            <a:pPr>
              <a:buFontTx/>
              <a:buChar char="•"/>
            </a:pPr>
            <a:r>
              <a:rPr lang="en-CA"/>
              <a:t>We evaluated the performance of the test models in 2 treatment planning sites:</a:t>
            </a:r>
          </a:p>
          <a:p>
            <a:r>
              <a:rPr lang="en-CA"/>
              <a:t>	A total of 8 prostate and 7 breast plans were used.</a:t>
            </a:r>
          </a:p>
          <a:p>
            <a:pPr>
              <a:buFontTx/>
              <a:buChar char="•"/>
            </a:pPr>
            <a:r>
              <a:rPr lang="en-CA"/>
              <a:t>The characteristics of the plans are </a:t>
            </a:r>
          </a:p>
          <a:p>
            <a:pPr lvl="2">
              <a:buFontTx/>
              <a:buChar char="•"/>
            </a:pPr>
            <a:r>
              <a:rPr lang="en-CA"/>
              <a:t>4 parallel opposed beams and the use of the MLC.</a:t>
            </a:r>
          </a:p>
          <a:p>
            <a:pPr lvl="2">
              <a:buFontTx/>
              <a:buChar char="•"/>
            </a:pPr>
            <a:r>
              <a:rPr lang="en-CA"/>
              <a:t>2 tangent beams and the use of the dynamic wedge  </a:t>
            </a:r>
          </a:p>
          <a:p>
            <a:pPr lvl="2">
              <a:buFontTx/>
              <a:buChar char="•"/>
            </a:pPr>
            <a:endParaRPr lang="en-CA"/>
          </a:p>
          <a:p>
            <a:pPr>
              <a:buFontTx/>
              <a:buChar char="•"/>
            </a:pPr>
            <a:r>
              <a:rPr lang="en-CA"/>
              <a:t>The OAR considered are </a:t>
            </a:r>
          </a:p>
          <a:p>
            <a:pPr lvl="2">
              <a:buFontTx/>
              <a:buChar char="•"/>
            </a:pPr>
            <a:r>
              <a:rPr lang="en-CA"/>
              <a:t>the bladder and the rectum.</a:t>
            </a:r>
          </a:p>
          <a:p>
            <a:pPr lvl="2">
              <a:buFontTx/>
              <a:buChar char="•"/>
            </a:pPr>
            <a:r>
              <a:rPr lang="en-CA"/>
              <a:t>the respective Lung and the heart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6FA534-708E-4418-9F08-56E0437864AC}" type="slidenum">
              <a:rPr lang="en-US"/>
              <a:pPr/>
              <a:t>77</a:t>
            </a:fld>
            <a:endParaRPr lang="en-US"/>
          </a:p>
        </p:txBody>
      </p:sp>
      <p:sp>
        <p:nvSpPr>
          <p:cNvPr id="88066" name="Rectangle 2"/>
          <p:cNvSpPr>
            <a:spLocks noGrp="1" noRot="1" noChangeAspect="1" noChangeArrowheads="1" noTextEdit="1"/>
          </p:cNvSpPr>
          <p:nvPr>
            <p:ph type="sldImg"/>
          </p:nvPr>
        </p:nvSpPr>
        <p:spPr>
          <a:xfrm>
            <a:off x="1181100" y="696913"/>
            <a:ext cx="4646613" cy="3484562"/>
          </a:xfrm>
          <a:ln/>
        </p:spPr>
      </p:sp>
      <p:sp>
        <p:nvSpPr>
          <p:cNvPr id="88067" name="Rectangle 3"/>
          <p:cNvSpPr>
            <a:spLocks noGrp="1" noChangeArrowheads="1"/>
          </p:cNvSpPr>
          <p:nvPr>
            <p:ph type="body" idx="1"/>
          </p:nvPr>
        </p:nvSpPr>
        <p:spPr>
          <a:xfrm>
            <a:off x="701675" y="4414838"/>
            <a:ext cx="5605463" cy="4181475"/>
          </a:xfrm>
        </p:spPr>
        <p:txBody>
          <a:bodyPr/>
          <a:lstStyle/>
          <a:p>
            <a:r>
              <a:rPr lang="en-CA"/>
              <a:t>Now I’m going to show you the results using prostate plans…</a:t>
            </a:r>
          </a:p>
          <a:p>
            <a:pPr>
              <a:buFontTx/>
              <a:buChar char="•"/>
            </a:pPr>
            <a:r>
              <a:rPr lang="en-CA"/>
              <a:t>The data for the 8 clinical plans were averaged to display the sensitivity of the calculated EUD to the degree of perturbation in the various regions. The error bars represent + or – 1 standard deviation of the 8 plans. </a:t>
            </a:r>
          </a:p>
          <a:p>
            <a:pPr>
              <a:buFontTx/>
              <a:buChar char="•"/>
            </a:pPr>
            <a:r>
              <a:rPr lang="en-CA"/>
              <a:t>The colors of the lines refer to the color of the perturbed region for that case and are labelled in the graph.</a:t>
            </a:r>
          </a:p>
          <a:p>
            <a:pPr>
              <a:buFontTx/>
              <a:buChar char="•"/>
            </a:pPr>
            <a:r>
              <a:rPr lang="en-CA"/>
              <a:t>For example for d1 (depth dose) in green a 1% deviation on the x axis corresponds to approximately 0.7% change in EUD of the CTV </a:t>
            </a:r>
          </a:p>
          <a:p>
            <a:pPr>
              <a:buFontTx/>
              <a:buChar char="•"/>
            </a:pPr>
            <a:endParaRPr lang="en-CA"/>
          </a:p>
          <a:p>
            <a:r>
              <a:rPr lang="en-CA"/>
              <a:t>The general impressions for the CTV, bladder and rectum are:</a:t>
            </a:r>
          </a:p>
          <a:p>
            <a:pPr lvl="1">
              <a:buFontTx/>
              <a:buChar char="•"/>
            </a:pPr>
            <a:r>
              <a:rPr lang="en-CA"/>
              <a:t>BU deviations in yellow have poor effect in the dose given to all structures  (what makes sense for prostate plans)</a:t>
            </a:r>
          </a:p>
          <a:p>
            <a:pPr lvl="1">
              <a:buFontTx/>
              <a:buChar char="•"/>
            </a:pPr>
            <a:r>
              <a:rPr lang="en-CA"/>
              <a:t>tail deviations in blue are affecting more the OAR than the CTV as expected for a good target coverage, the CTV is completely inside the field therefore what occurs outside the field will only affect the OAR. </a:t>
            </a:r>
          </a:p>
          <a:p>
            <a:pPr lvl="1">
              <a:buFontTx/>
              <a:buChar char="•"/>
            </a:pPr>
            <a:r>
              <a:rPr lang="en-CA"/>
              <a:t>the descending DD in green and the horns in red are the most important regions affecting all 3 structures. The higher iso-dose lines will be defined by these regions, thereby changes in these regions will be more significant</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D193D8-25B3-4AEF-BCFB-E05BCFD59B63}" type="slidenum">
              <a:rPr lang="en-US"/>
              <a:pPr/>
              <a:t>78</a:t>
            </a:fld>
            <a:endParaRPr lang="en-US"/>
          </a:p>
        </p:txBody>
      </p:sp>
      <p:sp>
        <p:nvSpPr>
          <p:cNvPr id="90114" name="Rectangle 2"/>
          <p:cNvSpPr>
            <a:spLocks noGrp="1" noRot="1" noChangeAspect="1" noChangeArrowheads="1" noTextEdit="1"/>
          </p:cNvSpPr>
          <p:nvPr>
            <p:ph type="sldImg"/>
          </p:nvPr>
        </p:nvSpPr>
        <p:spPr>
          <a:xfrm>
            <a:off x="1181100" y="696913"/>
            <a:ext cx="4646613" cy="3484562"/>
          </a:xfrm>
          <a:ln/>
        </p:spPr>
      </p:sp>
      <p:sp>
        <p:nvSpPr>
          <p:cNvPr id="90115" name="Rectangle 3"/>
          <p:cNvSpPr>
            <a:spLocks noGrp="1" noChangeArrowheads="1"/>
          </p:cNvSpPr>
          <p:nvPr>
            <p:ph type="body" idx="1"/>
          </p:nvPr>
        </p:nvSpPr>
        <p:spPr>
          <a:xfrm>
            <a:off x="701675" y="4414838"/>
            <a:ext cx="5605463" cy="4181475"/>
          </a:xfrm>
        </p:spPr>
        <p:txBody>
          <a:bodyPr/>
          <a:lstStyle/>
          <a:p>
            <a:r>
              <a:rPr lang="en-CA"/>
              <a:t>Now I’m going to show you the results using prostate plans…</a:t>
            </a:r>
          </a:p>
          <a:p>
            <a:pPr>
              <a:buFontTx/>
              <a:buChar char="•"/>
            </a:pPr>
            <a:r>
              <a:rPr lang="en-CA"/>
              <a:t>The data for the 8 clinical plans were averaged to display the sensitivity of the calculated EUD to the degree of perturbation in the various regions. The error bars represent + or – 1 standard deviation of the 8 plans. </a:t>
            </a:r>
          </a:p>
          <a:p>
            <a:pPr>
              <a:buFontTx/>
              <a:buChar char="•"/>
            </a:pPr>
            <a:r>
              <a:rPr lang="en-CA"/>
              <a:t>The colors of the lines refer to the color of the perturbed region for that case and are labelled in the graph.</a:t>
            </a:r>
          </a:p>
          <a:p>
            <a:pPr>
              <a:buFontTx/>
              <a:buChar char="•"/>
            </a:pPr>
            <a:r>
              <a:rPr lang="en-CA"/>
              <a:t>For example for d1 (depth dose) in green a 1% deviation on the x axis corresponds to approximately 0.7% change in EUD of the CTV </a:t>
            </a:r>
          </a:p>
          <a:p>
            <a:pPr>
              <a:buFontTx/>
              <a:buChar char="•"/>
            </a:pPr>
            <a:endParaRPr lang="en-CA"/>
          </a:p>
          <a:p>
            <a:r>
              <a:rPr lang="en-CA"/>
              <a:t>The general impressions for the CTV, bladder and rectum are:</a:t>
            </a:r>
          </a:p>
          <a:p>
            <a:pPr lvl="1">
              <a:buFontTx/>
              <a:buChar char="•"/>
            </a:pPr>
            <a:r>
              <a:rPr lang="en-CA"/>
              <a:t>BU deviations in yellow have poor effect in the dose given to all structures  (what makes sense for prostate plans)</a:t>
            </a:r>
          </a:p>
          <a:p>
            <a:pPr lvl="1">
              <a:buFontTx/>
              <a:buChar char="•"/>
            </a:pPr>
            <a:r>
              <a:rPr lang="en-CA"/>
              <a:t>tail deviations in blue are affecting more the OAR than the CTV as expected for a good target coverage, the CTV is completely inside the field therefore what occurs outside the field will only affect the OAR. </a:t>
            </a:r>
          </a:p>
          <a:p>
            <a:pPr lvl="1">
              <a:buFontTx/>
              <a:buChar char="•"/>
            </a:pPr>
            <a:r>
              <a:rPr lang="en-CA"/>
              <a:t>the descending DD in green and the horns in red are the most important regions affecting all 3 structures. The higher iso-dose lines will be defined by these regions, thereby changes in these regions will be more significant</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49622C-4287-4E11-9BEC-EC53B619F9E5}" type="slidenum">
              <a:rPr lang="en-US"/>
              <a:pPr/>
              <a:t>80</a:t>
            </a:fld>
            <a:endParaRPr lang="en-US"/>
          </a:p>
        </p:txBody>
      </p:sp>
      <p:sp>
        <p:nvSpPr>
          <p:cNvPr id="93186" name="Rectangle 2"/>
          <p:cNvSpPr>
            <a:spLocks noGrp="1" noRot="1" noChangeAspect="1" noChangeArrowheads="1" noTextEdit="1"/>
          </p:cNvSpPr>
          <p:nvPr>
            <p:ph type="sldImg"/>
          </p:nvPr>
        </p:nvSpPr>
        <p:spPr>
          <a:xfrm>
            <a:off x="1181100" y="696913"/>
            <a:ext cx="4646613" cy="3484562"/>
          </a:xfrm>
          <a:ln/>
        </p:spPr>
      </p:sp>
      <p:sp>
        <p:nvSpPr>
          <p:cNvPr id="93187" name="Rectangle 3"/>
          <p:cNvSpPr>
            <a:spLocks noGrp="1" noChangeArrowheads="1"/>
          </p:cNvSpPr>
          <p:nvPr>
            <p:ph type="body" idx="1"/>
          </p:nvPr>
        </p:nvSpPr>
        <p:spPr>
          <a:xfrm>
            <a:off x="701675" y="4414838"/>
            <a:ext cx="5605463" cy="4181475"/>
          </a:xfrm>
        </p:spPr>
        <p:txBody>
          <a:bodyPr/>
          <a:lstStyle/>
          <a:p>
            <a:pPr>
              <a:spcBef>
                <a:spcPct val="50000"/>
              </a:spcBef>
            </a:pPr>
            <a:r>
              <a:rPr kumimoji="1" lang="en-US"/>
              <a:t> </a:t>
            </a:r>
            <a:r>
              <a:rPr kumimoji="1" lang="en-US">
                <a:solidFill>
                  <a:schemeClr val="bg1"/>
                </a:solidFill>
                <a:effectLst>
                  <a:outerShdw blurRad="38100" dist="38100" dir="2700000" algn="tl">
                    <a:srgbClr val="C0C0C0"/>
                  </a:outerShdw>
                </a:effectLst>
              </a:rPr>
              <a:t>setting tolerances based on predicted clinical outcome, if possible, is a more logical approach than setting tolerances based on what is routinely achievable</a:t>
            </a:r>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FDC68B-93ED-46B2-AE67-839E7312A278}" type="slidenum">
              <a:rPr lang="en-US"/>
              <a:pPr/>
              <a:t>81</a:t>
            </a:fld>
            <a:endParaRPr lang="en-US"/>
          </a:p>
        </p:txBody>
      </p:sp>
      <p:sp>
        <p:nvSpPr>
          <p:cNvPr id="95234" name="Rectangle 2"/>
          <p:cNvSpPr>
            <a:spLocks noGrp="1" noRot="1" noChangeAspect="1" noChangeArrowheads="1" noTextEdit="1"/>
          </p:cNvSpPr>
          <p:nvPr>
            <p:ph type="sldImg"/>
          </p:nvPr>
        </p:nvSpPr>
        <p:spPr>
          <a:xfrm>
            <a:off x="1181100" y="696913"/>
            <a:ext cx="4646613" cy="3484562"/>
          </a:xfrm>
          <a:ln/>
        </p:spPr>
      </p:sp>
      <p:sp>
        <p:nvSpPr>
          <p:cNvPr id="95235" name="Rectangle 3"/>
          <p:cNvSpPr>
            <a:spLocks noGrp="1" noChangeArrowheads="1"/>
          </p:cNvSpPr>
          <p:nvPr>
            <p:ph type="body" idx="1"/>
          </p:nvPr>
        </p:nvSpPr>
        <p:spPr>
          <a:xfrm>
            <a:off x="701675" y="4414838"/>
            <a:ext cx="5605463" cy="4181475"/>
          </a:xfrm>
        </p:spPr>
        <p:txBody>
          <a:bodyPr/>
          <a:lstStyle/>
          <a:p>
            <a:pPr>
              <a:buFontTx/>
              <a:buChar char="•"/>
            </a:pPr>
            <a:r>
              <a:rPr lang="en-CA">
                <a:cs typeface="Arial" charset="0"/>
              </a:rPr>
              <a:t>Now that we have a way to quantify the effects of photon beam model deviations we can tell the regions that require more attention.</a:t>
            </a:r>
          </a:p>
          <a:p>
            <a:pPr>
              <a:buFontTx/>
              <a:buChar char="•"/>
            </a:pPr>
            <a:r>
              <a:rPr lang="el-GR">
                <a:cs typeface="Arial" charset="0"/>
              </a:rPr>
              <a:t>δ</a:t>
            </a:r>
            <a:r>
              <a:rPr lang="en-CA">
                <a:cs typeface="Arial" charset="0"/>
              </a:rPr>
              <a:t>1(Depth dose) and </a:t>
            </a:r>
            <a:r>
              <a:rPr lang="el-GR">
                <a:cs typeface="Arial" charset="0"/>
              </a:rPr>
              <a:t>δ</a:t>
            </a:r>
            <a:r>
              <a:rPr lang="en-CA">
                <a:cs typeface="Arial" charset="0"/>
              </a:rPr>
              <a:t>3 (horns) which noticeably affect all considered structures</a:t>
            </a:r>
          </a:p>
          <a:p>
            <a:pPr>
              <a:buFontTx/>
              <a:buChar char="•"/>
            </a:pPr>
            <a:r>
              <a:rPr lang="el-GR">
                <a:cs typeface="Arial" charset="0"/>
              </a:rPr>
              <a:t>δ</a:t>
            </a:r>
            <a:r>
              <a:rPr lang="en-CA">
                <a:cs typeface="Arial" charset="0"/>
              </a:rPr>
              <a:t>6(Field Width) which noticeably affects the OARs in both treatment sites.</a:t>
            </a:r>
          </a:p>
          <a:p>
            <a:pPr>
              <a:buFontTx/>
              <a:buChar char="•"/>
            </a:pPr>
            <a:r>
              <a:rPr lang="en-CA"/>
              <a:t>The variability of EUD regarding deviations of the beam model does depend on anatomical site. But when looking at the individual effect of the accepted tolerances we still found a level of consitency in terms of…</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239BDA6-32BB-40B1-8356-4CE313ACB43F}" type="slidenum">
              <a:rPr lang="en-US"/>
              <a:pPr/>
              <a:t>125</a:t>
            </a:fld>
            <a:endParaRPr lang="en-US"/>
          </a:p>
        </p:txBody>
      </p:sp>
      <p:sp>
        <p:nvSpPr>
          <p:cNvPr id="72706" name="Rectangle 7"/>
          <p:cNvSpPr txBox="1">
            <a:spLocks noGrp="1" noChangeArrowheads="1"/>
          </p:cNvSpPr>
          <p:nvPr/>
        </p:nvSpPr>
        <p:spPr bwMode="auto">
          <a:xfrm>
            <a:off x="3968750" y="8826500"/>
            <a:ext cx="3036888" cy="465138"/>
          </a:xfrm>
          <a:prstGeom prst="rect">
            <a:avLst/>
          </a:prstGeom>
          <a:noFill/>
          <a:ln w="9525">
            <a:noFill/>
            <a:miter lim="800000"/>
            <a:headEnd/>
            <a:tailEnd/>
          </a:ln>
        </p:spPr>
        <p:txBody>
          <a:bodyPr lIns="93139" tIns="46569" rIns="93139" bIns="46569" anchor="b"/>
          <a:lstStyle/>
          <a:p>
            <a:pPr algn="r" defTabSz="931863" eaLnBrk="1" hangingPunct="1"/>
            <a:fld id="{C3F32001-4416-48A2-8120-9A8DBE51DA83}" type="slidenum">
              <a:rPr lang="en-US" sz="1200">
                <a:latin typeface="Arial" charset="0"/>
                <a:cs typeface="Arial" charset="0"/>
              </a:rPr>
              <a:pPr algn="r" defTabSz="931863" eaLnBrk="1" hangingPunct="1"/>
              <a:t>125</a:t>
            </a:fld>
            <a:endParaRPr lang="en-US" sz="1200">
              <a:latin typeface="Arial" charset="0"/>
              <a:cs typeface="Arial" charset="0"/>
            </a:endParaRPr>
          </a:p>
        </p:txBody>
      </p:sp>
      <p:sp>
        <p:nvSpPr>
          <p:cNvPr id="72707" name="Rectangle 2"/>
          <p:cNvSpPr>
            <a:spLocks noGrp="1" noRot="1" noChangeAspect="1" noChangeArrowheads="1" noTextEdit="1"/>
          </p:cNvSpPr>
          <p:nvPr>
            <p:ph type="sldImg"/>
          </p:nvPr>
        </p:nvSpPr>
        <p:spPr>
          <a:xfrm>
            <a:off x="1181100" y="696913"/>
            <a:ext cx="4646613" cy="3484562"/>
          </a:xfrm>
          <a:ln/>
        </p:spPr>
      </p:sp>
      <p:sp>
        <p:nvSpPr>
          <p:cNvPr id="72708" name="Rectangle 3"/>
          <p:cNvSpPr>
            <a:spLocks noGrp="1" noChangeArrowheads="1"/>
          </p:cNvSpPr>
          <p:nvPr>
            <p:ph type="body" idx="1"/>
          </p:nvPr>
        </p:nvSpPr>
        <p:spPr/>
        <p:txBody>
          <a:bodyPr lIns="93139" tIns="46569" rIns="93139" bIns="46569"/>
          <a:lstStyle/>
          <a:p>
            <a:r>
              <a:rPr lang="en-US"/>
              <a:t>X axis</a:t>
            </a:r>
          </a:p>
          <a:p>
            <a:r>
              <a:rPr lang="en-US"/>
              <a:t>Y axis</a:t>
            </a:r>
          </a:p>
          <a:p>
            <a:r>
              <a:rPr lang="en-US"/>
              <a:t>Green bars </a:t>
            </a:r>
          </a:p>
          <a:p>
            <a:r>
              <a:rPr lang="en-US"/>
              <a:t>Red bars</a:t>
            </a:r>
          </a:p>
          <a:p>
            <a:r>
              <a:rPr lang="en-US"/>
              <a:t>Error bars</a:t>
            </a:r>
          </a:p>
          <a:p>
            <a:pPr>
              <a:buFontTx/>
              <a:buChar char="•"/>
            </a:pPr>
            <a:r>
              <a:rPr lang="en-US"/>
              <a:t>All tolerance levels are within 2% but in different amounts</a:t>
            </a:r>
          </a:p>
          <a:p>
            <a:pPr>
              <a:buFontTx/>
              <a:buChar char="•"/>
            </a:pPr>
            <a:r>
              <a:rPr lang="en-US"/>
              <a:t>action levels are not consistent in terms of the effects of our outcome surrogate.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AD0409F-E608-4A10-A7E0-8C8A553D15EE}" type="slidenum">
              <a:rPr lang="en-US"/>
              <a:pPr/>
              <a:t>126</a:t>
            </a:fld>
            <a:endParaRPr lang="en-US"/>
          </a:p>
        </p:txBody>
      </p:sp>
      <p:sp>
        <p:nvSpPr>
          <p:cNvPr id="75778" name="Text Box 2"/>
          <p:cNvSpPr txBox="1">
            <a:spLocks noChangeArrowheads="1"/>
          </p:cNvSpPr>
          <p:nvPr/>
        </p:nvSpPr>
        <p:spPr bwMode="auto">
          <a:xfrm>
            <a:off x="3967163" y="8828088"/>
            <a:ext cx="3036887" cy="465137"/>
          </a:xfrm>
          <a:prstGeom prst="rect">
            <a:avLst/>
          </a:prstGeom>
          <a:noFill/>
          <a:ln w="9525">
            <a:noFill/>
            <a:round/>
            <a:headEnd/>
            <a:tailEnd/>
          </a:ln>
          <a:effectLst/>
        </p:spPr>
        <p:txBody>
          <a:bodyPr lIns="93214" tIns="46426" rIns="93214" bIns="46426" anchor="b"/>
          <a:lstStyle/>
          <a:p>
            <a:pPr algn="r" defTabSz="452438">
              <a:buClr>
                <a:srgbClr val="000000"/>
              </a:buClr>
              <a:buSzPct val="100000"/>
              <a:buFont typeface="Times New Roman" pitchFamily="18" charset="0"/>
              <a:buNone/>
              <a:tabLst>
                <a:tab pos="0" algn="l"/>
                <a:tab pos="922338" algn="l"/>
                <a:tab pos="1841500" algn="l"/>
                <a:tab pos="2763838" algn="l"/>
                <a:tab pos="3684588" algn="l"/>
                <a:tab pos="4606925" algn="l"/>
                <a:tab pos="5527675" algn="l"/>
                <a:tab pos="6448425" algn="l"/>
                <a:tab pos="7370763" algn="l"/>
                <a:tab pos="8289925" algn="l"/>
                <a:tab pos="9212263" algn="l"/>
                <a:tab pos="10134600" algn="l"/>
              </a:tabLst>
            </a:pPr>
            <a:fld id="{8756BB68-F66B-469D-AC07-9BD0AB333726}" type="slidenum">
              <a:rPr lang="en-US" sz="1200">
                <a:solidFill>
                  <a:srgbClr val="FFFFFF"/>
                </a:solidFill>
                <a:latin typeface="Arial" charset="0"/>
              </a:rPr>
              <a:pPr algn="r" defTabSz="452438">
                <a:buClr>
                  <a:srgbClr val="000000"/>
                </a:buClr>
                <a:buSzPct val="100000"/>
                <a:buFont typeface="Times New Roman" pitchFamily="18" charset="0"/>
                <a:buNone/>
                <a:tabLst>
                  <a:tab pos="0" algn="l"/>
                  <a:tab pos="922338" algn="l"/>
                  <a:tab pos="1841500" algn="l"/>
                  <a:tab pos="2763838" algn="l"/>
                  <a:tab pos="3684588" algn="l"/>
                  <a:tab pos="4606925" algn="l"/>
                  <a:tab pos="5527675" algn="l"/>
                  <a:tab pos="6448425" algn="l"/>
                  <a:tab pos="7370763" algn="l"/>
                  <a:tab pos="8289925" algn="l"/>
                  <a:tab pos="9212263" algn="l"/>
                  <a:tab pos="10134600" algn="l"/>
                </a:tabLst>
              </a:pPr>
              <a:t>126</a:t>
            </a:fld>
            <a:endParaRPr lang="en-US" sz="1200">
              <a:solidFill>
                <a:srgbClr val="FFFFFF"/>
              </a:solidFill>
              <a:latin typeface="Arial" charset="0"/>
            </a:endParaRPr>
          </a:p>
        </p:txBody>
      </p:sp>
      <p:sp>
        <p:nvSpPr>
          <p:cNvPr id="75779" name="Text Box 3"/>
          <p:cNvSpPr txBox="1">
            <a:spLocks noChangeArrowheads="1"/>
          </p:cNvSpPr>
          <p:nvPr/>
        </p:nvSpPr>
        <p:spPr bwMode="auto">
          <a:xfrm>
            <a:off x="1136650" y="696913"/>
            <a:ext cx="4733925" cy="3484562"/>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75780" name="Text Box 4"/>
          <p:cNvSpPr txBox="1">
            <a:spLocks noGrp="1" noChangeArrowheads="1"/>
          </p:cNvSpPr>
          <p:nvPr>
            <p:ph type="body"/>
          </p:nvPr>
        </p:nvSpPr>
        <p:spPr>
          <a:xfrm>
            <a:off x="700088" y="4416425"/>
            <a:ext cx="5607050" cy="4181475"/>
          </a:xfrm>
          <a:noFill/>
          <a:ln/>
        </p:spPr>
        <p:txBody>
          <a:bodyPr wrap="none" anchor="ctr"/>
          <a:lstStyle/>
          <a:p>
            <a:pPr>
              <a:spcBef>
                <a:spcPts val="450"/>
              </a:spcBef>
            </a:pPr>
            <a:r>
              <a:rPr lang="en-US">
                <a:ea typeface="MS Gothic" pitchFamily="49" charset="-128"/>
              </a:rPr>
              <a:t>We have programmed an algorithm that reads MLC files and perturbed the leaves position so as to simulate MLC malfunctioning </a:t>
            </a:r>
          </a:p>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FBFD83-348C-4A73-AA49-C9257C3D042D}" type="slidenum">
              <a:rPr lang="en-US"/>
              <a:pPr/>
              <a:t>127</a:t>
            </a:fld>
            <a:endParaRPr lang="en-US"/>
          </a:p>
        </p:txBody>
      </p:sp>
      <p:sp>
        <p:nvSpPr>
          <p:cNvPr id="77826" name="Text Box 2"/>
          <p:cNvSpPr txBox="1">
            <a:spLocks noChangeArrowheads="1"/>
          </p:cNvSpPr>
          <p:nvPr/>
        </p:nvSpPr>
        <p:spPr bwMode="auto">
          <a:xfrm>
            <a:off x="1136650" y="696913"/>
            <a:ext cx="4733925" cy="3484562"/>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77827" name="Rectangle 3"/>
          <p:cNvSpPr txBox="1">
            <a:spLocks noGrp="1" noChangeArrowheads="1"/>
          </p:cNvSpPr>
          <p:nvPr>
            <p:ph type="body"/>
          </p:nvPr>
        </p:nvSpPr>
        <p:spPr>
          <a:xfrm>
            <a:off x="700088" y="4416425"/>
            <a:ext cx="5607050" cy="4181475"/>
          </a:xfrm>
          <a:ln/>
        </p:spPr>
        <p:txBody>
          <a:bodyPr wrap="none" anchor="ctr"/>
          <a:lstStyle/>
          <a:p>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D6718A-28A6-41D1-ABE5-2D3A392C3426}" type="slidenum">
              <a:rPr lang="en-US"/>
              <a:pPr/>
              <a:t>128</a:t>
            </a:fld>
            <a:endParaRPr lang="en-US"/>
          </a:p>
        </p:txBody>
      </p:sp>
      <p:sp>
        <p:nvSpPr>
          <p:cNvPr id="70658" name="Rectangle 2"/>
          <p:cNvSpPr>
            <a:spLocks noGrp="1" noRot="1" noChangeAspect="1" noChangeArrowheads="1" noTextEdit="1"/>
          </p:cNvSpPr>
          <p:nvPr>
            <p:ph type="sldImg"/>
          </p:nvPr>
        </p:nvSpPr>
        <p:spPr>
          <a:xfrm>
            <a:off x="1181100" y="696913"/>
            <a:ext cx="4646613" cy="3484562"/>
          </a:xfrm>
          <a:ln/>
        </p:spPr>
      </p:sp>
      <p:sp>
        <p:nvSpPr>
          <p:cNvPr id="70659" name="Rectangle 3"/>
          <p:cNvSpPr>
            <a:spLocks noGrp="1" noChangeArrowheads="1"/>
          </p:cNvSpPr>
          <p:nvPr>
            <p:ph type="body" idx="1"/>
          </p:nvPr>
        </p:nvSpPr>
        <p:spPr>
          <a:xfrm>
            <a:off x="700088" y="4416425"/>
            <a:ext cx="5608637" cy="4179888"/>
          </a:xfrm>
        </p:spPr>
        <p:txBody>
          <a:bodyPr/>
          <a:lstStyle/>
          <a:p>
            <a:r>
              <a:rPr lang="en-US"/>
              <a:t>We simulated Linac performance deviations in 8 characteristics at the tolerance and action levels stated by CAPCA</a:t>
            </a:r>
          </a:p>
          <a:p>
            <a:pPr>
              <a:buFontTx/>
              <a:buChar char="•"/>
            </a:pPr>
            <a:r>
              <a:rPr lang="en-CA"/>
              <a:t>We used the info of 7 CT data sets each for 4 different treatment sites that were previously approved by the Oncologist </a:t>
            </a:r>
          </a:p>
          <a:p>
            <a:pPr>
              <a:buFontTx/>
              <a:buChar char="•"/>
            </a:pPr>
            <a:r>
              <a:rPr lang="en-US"/>
              <a:t>The way deviation were simulated was by direct perturbation of the reference plans or by perturbation of the beam model. </a:t>
            </a:r>
          </a:p>
          <a:p>
            <a:r>
              <a:rPr lang="en-US"/>
              <a:t>For example the field size was varied trough modification in the position of the MLC and Jaws with respect to the reference configuration. </a:t>
            </a:r>
          </a:p>
          <a:p>
            <a:r>
              <a:rPr lang="en-US"/>
              <a:t>The output was varied trough modification of the dose per monitor unit value in the physics tool of the treatment planning system.</a:t>
            </a:r>
          </a:p>
          <a:p>
            <a:pPr>
              <a:buFontTx/>
              <a:buChar char="•"/>
            </a:pPr>
            <a:r>
              <a:rPr lang="en-US"/>
              <a:t>We created close to 900 test plans which are similar to the reference plans but they include deviation in each of the 8 at the 2 levels and in both directions.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228299-26F4-4AED-9B7C-5EDB2BB80251}" type="slidenum">
              <a:rPr lang="en-US" smtClean="0"/>
              <a:pPr/>
              <a:t>11</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Rot="1" noChangeAspect="1" noChangeArrowheads="1" noTextEdit="1"/>
          </p:cNvSpPr>
          <p:nvPr>
            <p:ph type="sldImg"/>
          </p:nvPr>
        </p:nvSpPr>
        <p:spPr/>
      </p:sp>
      <p:sp>
        <p:nvSpPr>
          <p:cNvPr id="615427" name="Rectangle 3"/>
          <p:cNvSpPr>
            <a:spLocks noGrp="1" noChangeArrowheads="1"/>
          </p:cNvSpPr>
          <p:nvPr>
            <p:ph type="body" idx="1"/>
          </p:nvPr>
        </p:nvSpPr>
        <p:spPr bwMode="auto">
          <a:xfrm>
            <a:off x="701027" y="4414590"/>
            <a:ext cx="5605172" cy="4181029"/>
          </a:xfrm>
          <a:prstGeom prst="rect">
            <a:avLst/>
          </a:prstGeom>
          <a:noFill/>
          <a:ln>
            <a:miter lim="800000"/>
            <a:headEnd/>
            <a:tailEnd/>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formation of this committee, and more importantly, the work that the committee has already done, has the potential of having a very significant effect on the provision of quality Radiotherapy in Canada.</a:t>
            </a:r>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849A308-1A7C-46B3-B305-7106C799814C}" type="slidenum">
              <a:rPr lang="en-US" smtClean="0"/>
              <a:pPr fontAlgn="base">
                <a:spcBef>
                  <a:spcPct val="0"/>
                </a:spcBef>
                <a:spcAft>
                  <a:spcPct val="0"/>
                </a:spcAft>
                <a:defRPr/>
              </a:pPr>
              <a:t>15</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99FF654-92D5-4D02-879D-D662B5CBACD9}" type="slidenum">
              <a:rPr lang="en-US"/>
              <a:pPr/>
              <a:t>18</a:t>
            </a:fld>
            <a:endParaRPr lang="en-US"/>
          </a:p>
        </p:txBody>
      </p:sp>
      <p:sp>
        <p:nvSpPr>
          <p:cNvPr id="65538" name="Rectangle 7"/>
          <p:cNvSpPr txBox="1">
            <a:spLocks noGrp="1" noChangeArrowheads="1"/>
          </p:cNvSpPr>
          <p:nvPr/>
        </p:nvSpPr>
        <p:spPr bwMode="auto">
          <a:xfrm>
            <a:off x="3968750" y="8826500"/>
            <a:ext cx="3036888" cy="465138"/>
          </a:xfrm>
          <a:prstGeom prst="rect">
            <a:avLst/>
          </a:prstGeom>
          <a:noFill/>
          <a:ln w="9525">
            <a:noFill/>
            <a:miter lim="800000"/>
            <a:headEnd/>
            <a:tailEnd/>
          </a:ln>
        </p:spPr>
        <p:txBody>
          <a:bodyPr lIns="93139" tIns="46569" rIns="93139" bIns="46569" anchor="b"/>
          <a:lstStyle/>
          <a:p>
            <a:pPr algn="r" defTabSz="931863" eaLnBrk="1" hangingPunct="1"/>
            <a:fld id="{828D7958-F375-4AC3-97A6-9A1AF6A2A403}" type="slidenum">
              <a:rPr lang="en-US" sz="1200">
                <a:latin typeface="Arial" charset="0"/>
                <a:cs typeface="Arial" charset="0"/>
              </a:rPr>
              <a:pPr algn="r" defTabSz="931863" eaLnBrk="1" hangingPunct="1"/>
              <a:t>18</a:t>
            </a:fld>
            <a:endParaRPr lang="en-US" sz="1200">
              <a:latin typeface="Arial" charset="0"/>
              <a:cs typeface="Arial" charset="0"/>
            </a:endParaRPr>
          </a:p>
        </p:txBody>
      </p:sp>
      <p:sp>
        <p:nvSpPr>
          <p:cNvPr id="65539" name="Rectangle 2"/>
          <p:cNvSpPr>
            <a:spLocks noGrp="1" noRot="1" noChangeAspect="1" noChangeArrowheads="1" noTextEdit="1"/>
          </p:cNvSpPr>
          <p:nvPr>
            <p:ph type="sldImg"/>
          </p:nvPr>
        </p:nvSpPr>
        <p:spPr>
          <a:xfrm>
            <a:off x="1181100" y="696913"/>
            <a:ext cx="4646613" cy="3484562"/>
          </a:xfrm>
          <a:ln/>
        </p:spPr>
      </p:sp>
      <p:sp>
        <p:nvSpPr>
          <p:cNvPr id="65540" name="Rectangle 3"/>
          <p:cNvSpPr>
            <a:spLocks noGrp="1" noChangeArrowheads="1"/>
          </p:cNvSpPr>
          <p:nvPr>
            <p:ph type="body" idx="1"/>
          </p:nvPr>
        </p:nvSpPr>
        <p:spPr/>
        <p:txBody>
          <a:bodyPr lIns="93139" tIns="46569" rIns="93139" bIns="46569"/>
          <a:lstStyle/>
          <a:p>
            <a:r>
              <a:rPr lang="en-US"/>
              <a:t>The performance standards of study are those promulgated by the Canadian Association of Provincial Cancer Agencies (CAPCA)</a:t>
            </a:r>
          </a:p>
          <a:p>
            <a:pPr>
              <a:buFontTx/>
              <a:buChar char="•"/>
            </a:pPr>
            <a:r>
              <a:rPr lang="en-US"/>
              <a:t>In theses series of documents, performance standards of those parameters that can be measured are stated in terms of tolerance and action levels as illustrated in the figure</a:t>
            </a:r>
          </a:p>
          <a:p>
            <a:pPr>
              <a:buFontTx/>
              <a:buChar char="•"/>
            </a:pPr>
            <a:r>
              <a:rPr lang="en-US"/>
              <a:t>According to CAPCA performance dev that fall within Tolerance levels …</a:t>
            </a:r>
          </a:p>
          <a:p>
            <a:pPr>
              <a:buFontTx/>
              <a:buChar char="•"/>
            </a:pPr>
            <a:r>
              <a:rPr lang="en-US"/>
              <a:t>Whereas performance dev that fall beyond action levels… of a physicist or service personnel to bring the system back to an acceptable level of performance.</a:t>
            </a:r>
          </a:p>
          <a:p>
            <a:pPr>
              <a:buFontTx/>
              <a:buChar char="•"/>
            </a:pPr>
            <a:endParaRPr lang="en-US"/>
          </a:p>
          <a:p>
            <a:pPr>
              <a:buFontTx/>
              <a:buChar char="•"/>
            </a:pPr>
            <a:r>
              <a:rPr lang="en-US"/>
              <a:t>We examined the effects of deviations in 9 key performance characteristics from a dosimetric perspective.</a:t>
            </a:r>
          </a:p>
          <a:p>
            <a:pPr>
              <a:buFontTx/>
              <a:buChar char="•"/>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228299-26F4-4AED-9B7C-5EDB2BB80251}" type="slidenum">
              <a:rPr lang="en-US" smtClean="0"/>
              <a:pPr/>
              <a:t>24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228299-26F4-4AED-9B7C-5EDB2BB80251}" type="slidenum">
              <a:rPr lang="en-US" smtClean="0"/>
              <a:pPr/>
              <a:t>26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228299-26F4-4AED-9B7C-5EDB2BB80251}" type="slidenum">
              <a:rPr lang="en-US" smtClean="0"/>
              <a:pPr/>
              <a:t>39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228299-26F4-4AED-9B7C-5EDB2BB80251}" type="slidenum">
              <a:rPr lang="en-US" smtClean="0"/>
              <a:pPr/>
              <a:t>41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C6257A-AD29-4C17-B85F-60B15A3EDAA4}" type="slidenum">
              <a:rPr lang="en-US"/>
              <a:pPr/>
              <a:t>74</a:t>
            </a:fld>
            <a:endParaRPr lang="en-US"/>
          </a:p>
        </p:txBody>
      </p:sp>
      <p:sp>
        <p:nvSpPr>
          <p:cNvPr id="81922" name="Rectangle 2"/>
          <p:cNvSpPr>
            <a:spLocks noGrp="1" noRot="1" noChangeAspect="1" noChangeArrowheads="1" noTextEdit="1"/>
          </p:cNvSpPr>
          <p:nvPr>
            <p:ph type="sldImg"/>
          </p:nvPr>
        </p:nvSpPr>
        <p:spPr>
          <a:xfrm>
            <a:off x="1181100" y="696913"/>
            <a:ext cx="4646613" cy="3484562"/>
          </a:xfrm>
          <a:ln/>
        </p:spPr>
      </p:sp>
      <p:sp>
        <p:nvSpPr>
          <p:cNvPr id="81923" name="Rectangle 3"/>
          <p:cNvSpPr>
            <a:spLocks noGrp="1" noChangeArrowheads="1"/>
          </p:cNvSpPr>
          <p:nvPr>
            <p:ph type="body" idx="1"/>
          </p:nvPr>
        </p:nvSpPr>
        <p:spPr>
          <a:xfrm>
            <a:off x="701675" y="4414838"/>
            <a:ext cx="5605463" cy="4181475"/>
          </a:xfrm>
        </p:spPr>
        <p:txBody>
          <a:bodyPr/>
          <a:lstStyle/>
          <a:p>
            <a:r>
              <a:rPr lang="en-CA"/>
              <a:t>The idea behind this study was to answer questions such as of how accurate a model has to be in order to be adequate for a TPS?. </a:t>
            </a:r>
          </a:p>
          <a:p>
            <a:r>
              <a:rPr lang="en-CA"/>
              <a:t>And whether the current tolerances are consistent.</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s-ES" smtClean="0"/>
              <a:t>XII Mexican Symposium on Medical Physics, HARAO, Oaxaca Mexico, 16-18 Marzo 2012</a:t>
            </a:r>
            <a:endParaRPr lang="en-US"/>
          </a:p>
        </p:txBody>
      </p:sp>
      <p:sp>
        <p:nvSpPr>
          <p:cNvPr id="6" name="Slide Number Placeholder 5"/>
          <p:cNvSpPr>
            <a:spLocks noGrp="1"/>
          </p:cNvSpPr>
          <p:nvPr>
            <p:ph type="sldNum" sz="quarter" idx="12"/>
          </p:nvPr>
        </p:nvSpPr>
        <p:spPr/>
        <p:txBody>
          <a:bodyPr/>
          <a:lstStyle>
            <a:lvl1pPr>
              <a:defRPr/>
            </a:lvl1pPr>
          </a:lstStyle>
          <a:p>
            <a:fld id="{7C2E3BAB-700B-46C4-A479-3595D762FB6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s-ES" smtClean="0"/>
              <a:t>XII Mexican Symposium on Medical Physics, HARAO, Oaxaca Mexico, 16-18 Marzo 2012</a:t>
            </a:r>
            <a:endParaRPr lang="en-US"/>
          </a:p>
        </p:txBody>
      </p:sp>
      <p:sp>
        <p:nvSpPr>
          <p:cNvPr id="6" name="Slide Number Placeholder 5"/>
          <p:cNvSpPr>
            <a:spLocks noGrp="1"/>
          </p:cNvSpPr>
          <p:nvPr>
            <p:ph type="sldNum" sz="quarter" idx="12"/>
          </p:nvPr>
        </p:nvSpPr>
        <p:spPr/>
        <p:txBody>
          <a:bodyPr/>
          <a:lstStyle>
            <a:lvl1pPr>
              <a:defRPr/>
            </a:lvl1pPr>
          </a:lstStyle>
          <a:p>
            <a:fld id="{AAB564AB-E318-4422-8B68-3FE44F955CD4}"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s-ES" smtClean="0"/>
              <a:t>XII Mexican Symposium on Medical Physics, HARAO, Oaxaca Mexico, 16-18 Marzo 2012</a:t>
            </a:r>
            <a:endParaRPr lang="en-US"/>
          </a:p>
        </p:txBody>
      </p:sp>
      <p:sp>
        <p:nvSpPr>
          <p:cNvPr id="6" name="Slide Number Placeholder 5"/>
          <p:cNvSpPr>
            <a:spLocks noGrp="1"/>
          </p:cNvSpPr>
          <p:nvPr>
            <p:ph type="sldNum" sz="quarter" idx="12"/>
          </p:nvPr>
        </p:nvSpPr>
        <p:spPr/>
        <p:txBody>
          <a:bodyPr/>
          <a:lstStyle>
            <a:lvl1pPr>
              <a:defRPr/>
            </a:lvl1pPr>
          </a:lstStyle>
          <a:p>
            <a:fld id="{EED23754-AD06-487E-BA09-E20372BE7ABE}"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s-ES" smtClean="0"/>
              <a:t>XII Mexican Symposium on Medical Physics, HARAO, Oaxaca Mexico, 16-18 Marzo 2012</a:t>
            </a:r>
            <a:endParaRPr lang="en-US"/>
          </a:p>
        </p:txBody>
      </p:sp>
      <p:sp>
        <p:nvSpPr>
          <p:cNvPr id="6" name="Slide Number Placeholder 5"/>
          <p:cNvSpPr>
            <a:spLocks noGrp="1"/>
          </p:cNvSpPr>
          <p:nvPr>
            <p:ph type="sldNum" sz="quarter" idx="12"/>
          </p:nvPr>
        </p:nvSpPr>
        <p:spPr/>
        <p:txBody>
          <a:bodyPr/>
          <a:lstStyle>
            <a:lvl1pPr>
              <a:defRPr/>
            </a:lvl1pPr>
          </a:lstStyle>
          <a:p>
            <a:fld id="{76B14BD0-166E-4FBF-9731-A0CEB6FF0E73}" type="slidenum">
              <a:rPr lang="en-US"/>
              <a:pPr/>
              <a:t>‹#›</a:t>
            </a:fld>
            <a:endParaRPr lang="en-US"/>
          </a:p>
        </p:txBody>
      </p:sp>
      <p:sp>
        <p:nvSpPr>
          <p:cNvPr id="7" name="TextBox 6"/>
          <p:cNvSpPr txBox="1"/>
          <p:nvPr userDrawn="1"/>
        </p:nvSpPr>
        <p:spPr>
          <a:xfrm>
            <a:off x="469900" y="381000"/>
            <a:ext cx="5816600" cy="369332"/>
          </a:xfrm>
          <a:prstGeom prst="rect">
            <a:avLst/>
          </a:prstGeom>
          <a:noFill/>
        </p:spPr>
        <p:txBody>
          <a:bodyPr wrap="square" rtlCol="0">
            <a:spAutoFit/>
          </a:bodyPr>
          <a:lstStyle/>
          <a:p>
            <a:r>
              <a:rPr lang="en-US" dirty="0" smtClean="0">
                <a:solidFill>
                  <a:schemeClr val="bg1"/>
                </a:solidFill>
                <a:latin typeface="+mj-lt"/>
              </a:rPr>
              <a:t>QA and Dosimetry: Broadening the discussion</a:t>
            </a:r>
            <a:endParaRPr lang="en-US" dirty="0">
              <a:solidFill>
                <a:schemeClr val="bg1"/>
              </a:solidFill>
              <a:latin typeface="+mj-l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r>
              <a:rPr lang="es-ES" smtClean="0"/>
              <a:t>XII Mexican Symposium on Medical Physics, HARAO, Oaxaca Mexico, 16-18 Marzo 2012</a:t>
            </a: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7B219B30-10B0-4E56-9E45-29D173712281}"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s-ES" smtClean="0"/>
              <a:t>XII Mexican Symposium on Medical Physics, HARAO, Oaxaca Mexico, 16-18 Marzo 2012</a:t>
            </a: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9AB47D5A-C169-4470-85DB-8ACE5F7A6BF3}"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s-ES" smtClean="0"/>
              <a:t>XII Mexican Symposium on Medical Physics, HARAO, Oaxaca Mexico, 16-18 Marzo 2012</a:t>
            </a: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D6D0810-0C0A-4CCC-8872-F57D55E4096B}"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r>
              <a:rPr lang="es-ES" smtClean="0"/>
              <a:t>XII Mexican Symposium on Medical Physics, HARAO, Oaxaca Mexico, 16-18 Marzo 2012</a:t>
            </a: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06FDF228-CB3F-47B1-AB81-0A3EEBA3D52A}"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endParaRPr lang="en-US"/>
          </a:p>
        </p:txBody>
      </p:sp>
      <p:sp>
        <p:nvSpPr>
          <p:cNvPr id="16" name="Slide Number Placeholder 15"/>
          <p:cNvSpPr>
            <a:spLocks noGrp="1"/>
          </p:cNvSpPr>
          <p:nvPr>
            <p:ph type="sldNum" sz="quarter" idx="11"/>
          </p:nvPr>
        </p:nvSpPr>
        <p:spPr/>
        <p:txBody>
          <a:bodyPr/>
          <a:lstStyle/>
          <a:p>
            <a:fld id="{7C2E3BAB-700B-46C4-A479-3595D762FB61}" type="slidenum">
              <a:rPr lang="en-US" smtClean="0"/>
              <a:pPr/>
              <a:t>‹#›</a:t>
            </a:fld>
            <a:endParaRPr lang="en-US"/>
          </a:p>
        </p:txBody>
      </p:sp>
      <p:sp>
        <p:nvSpPr>
          <p:cNvPr id="17" name="Footer Placeholder 16"/>
          <p:cNvSpPr>
            <a:spLocks noGrp="1"/>
          </p:cNvSpPr>
          <p:nvPr>
            <p:ph type="ftr" sz="quarter" idx="12"/>
          </p:nvPr>
        </p:nvSpPr>
        <p:spPr/>
        <p:txBody>
          <a:bodyPr/>
          <a:lstStyle/>
          <a:p>
            <a:r>
              <a:rPr lang="es-ES" smtClean="0"/>
              <a:t>XII Mexican Symposium on Medical Physics, HARAO, Oaxaca Mexico, 16-18 Marzo 2012</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endParaRPr lang="en-US"/>
          </a:p>
        </p:txBody>
      </p:sp>
      <p:sp>
        <p:nvSpPr>
          <p:cNvPr id="15" name="Slide Number Placeholder 14"/>
          <p:cNvSpPr>
            <a:spLocks noGrp="1"/>
          </p:cNvSpPr>
          <p:nvPr>
            <p:ph type="sldNum" sz="quarter" idx="15"/>
          </p:nvPr>
        </p:nvSpPr>
        <p:spPr/>
        <p:txBody>
          <a:bodyPr/>
          <a:lstStyle>
            <a:lvl1pPr algn="ctr">
              <a:defRPr/>
            </a:lvl1pPr>
          </a:lstStyle>
          <a:p>
            <a:fld id="{A30C2802-8533-4108-A766-AD0169E5A7D0}" type="slidenum">
              <a:rPr lang="en-US" smtClean="0"/>
              <a:pPr/>
              <a:t>‹#›</a:t>
            </a:fld>
            <a:endParaRPr lang="en-US"/>
          </a:p>
        </p:txBody>
      </p:sp>
      <p:sp>
        <p:nvSpPr>
          <p:cNvPr id="16" name="Footer Placeholder 15"/>
          <p:cNvSpPr>
            <a:spLocks noGrp="1"/>
          </p:cNvSpPr>
          <p:nvPr>
            <p:ph type="ftr" sz="quarter" idx="16"/>
          </p:nvPr>
        </p:nvSpPr>
        <p:spPr/>
        <p:txBody>
          <a:bodyPr/>
          <a:lstStyle/>
          <a:p>
            <a:r>
              <a:rPr lang="es-ES" smtClean="0"/>
              <a:t>XII Mexican Symposium on Medical Physics, HARAO, Oaxaca Mexico, 16-18 Marzo 2012</a:t>
            </a:r>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s-ES" smtClean="0"/>
              <a:t>XII Mexican Symposium on Medical Physics, HARAO, Oaxaca Mexico, 16-18 Marzo 2012</a:t>
            </a:r>
            <a:endParaRPr lang="en-US"/>
          </a:p>
        </p:txBody>
      </p:sp>
      <p:sp>
        <p:nvSpPr>
          <p:cNvPr id="6" name="Slide Number Placeholder 5"/>
          <p:cNvSpPr>
            <a:spLocks noGrp="1"/>
          </p:cNvSpPr>
          <p:nvPr>
            <p:ph type="sldNum" sz="quarter" idx="12"/>
          </p:nvPr>
        </p:nvSpPr>
        <p:spPr/>
        <p:txBody>
          <a:bodyPr/>
          <a:lstStyle/>
          <a:p>
            <a:fld id="{DAAA7E8C-6096-4F85-B454-E92364E2B21A}"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s-ES" smtClean="0"/>
              <a:t>XII Mexican Symposium on Medical Physics, HARAO, Oaxaca Mexico, 16-18 Marzo 2012</a:t>
            </a:r>
            <a:endParaRPr lang="en-US"/>
          </a:p>
        </p:txBody>
      </p:sp>
      <p:sp>
        <p:nvSpPr>
          <p:cNvPr id="6" name="Slide Number Placeholder 5"/>
          <p:cNvSpPr>
            <a:spLocks noGrp="1"/>
          </p:cNvSpPr>
          <p:nvPr>
            <p:ph type="sldNum" sz="quarter" idx="12"/>
          </p:nvPr>
        </p:nvSpPr>
        <p:spPr/>
        <p:txBody>
          <a:bodyPr/>
          <a:lstStyle>
            <a:lvl1pPr>
              <a:defRPr/>
            </a:lvl1pPr>
          </a:lstStyle>
          <a:p>
            <a:fld id="{A30C2802-8533-4108-A766-AD0169E5A7D0}"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s-ES" smtClean="0"/>
              <a:t>XII Mexican Symposium on Medical Physics, HARAO, Oaxaca Mexico, 16-18 Marzo 2012</a:t>
            </a:r>
            <a:endParaRPr lang="en-US"/>
          </a:p>
        </p:txBody>
      </p:sp>
      <p:sp>
        <p:nvSpPr>
          <p:cNvPr id="7" name="Slide Number Placeholder 6"/>
          <p:cNvSpPr>
            <a:spLocks noGrp="1"/>
          </p:cNvSpPr>
          <p:nvPr>
            <p:ph type="sldNum" sz="quarter" idx="12"/>
          </p:nvPr>
        </p:nvSpPr>
        <p:spPr/>
        <p:txBody>
          <a:bodyPr/>
          <a:lstStyle/>
          <a:p>
            <a:fld id="{7EEB79A8-3CC1-4D29-ABCA-C5274AB84E35}"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E61317FD-9417-4381-A83A-B8D382D797A9}" type="slidenum">
              <a:rPr lang="en-US" smtClean="0"/>
              <a:pPr/>
              <a:t>‹#›</a:t>
            </a:fld>
            <a:endParaRPr lang="en-US"/>
          </a:p>
        </p:txBody>
      </p:sp>
      <p:sp>
        <p:nvSpPr>
          <p:cNvPr id="8" name="Footer Placeholder 7"/>
          <p:cNvSpPr>
            <a:spLocks noGrp="1"/>
          </p:cNvSpPr>
          <p:nvPr>
            <p:ph type="ftr" sz="quarter" idx="11"/>
          </p:nvPr>
        </p:nvSpPr>
        <p:spPr/>
        <p:txBody>
          <a:bodyPr/>
          <a:lstStyle/>
          <a:p>
            <a:r>
              <a:rPr lang="es-ES" smtClean="0"/>
              <a:t>XII Mexican Symposium on Medical Physics, HARAO, Oaxaca Mexico, 16-18 Marzo 2012</a:t>
            </a:r>
            <a:endParaRPr lang="en-US"/>
          </a:p>
        </p:txBody>
      </p:sp>
      <p:sp>
        <p:nvSpPr>
          <p:cNvPr id="7" name="Date Placeholder 6"/>
          <p:cNvSpPr>
            <a:spLocks noGrp="1"/>
          </p:cNvSpPr>
          <p:nvPr>
            <p:ph type="dt" sz="half" idx="10"/>
          </p:nvPr>
        </p:nvSpPr>
        <p:spPr/>
        <p:txBody>
          <a:bodyPr/>
          <a:lstStyle/>
          <a:p>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s-ES" smtClean="0"/>
              <a:t>XII Mexican Symposium on Medical Physics, HARAO, Oaxaca Mexico, 16-18 Marzo 2012</a:t>
            </a:r>
            <a:endParaRPr lang="en-US"/>
          </a:p>
        </p:txBody>
      </p:sp>
      <p:sp>
        <p:nvSpPr>
          <p:cNvPr id="5" name="Slide Number Placeholder 4"/>
          <p:cNvSpPr>
            <a:spLocks noGrp="1"/>
          </p:cNvSpPr>
          <p:nvPr>
            <p:ph type="sldNum" sz="quarter" idx="12"/>
          </p:nvPr>
        </p:nvSpPr>
        <p:spPr/>
        <p:txBody>
          <a:bodyPr/>
          <a:lstStyle/>
          <a:p>
            <a:fld id="{C29EEABC-1BC8-4896-B69C-3DB40B9BCB58}"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s-ES" smtClean="0"/>
              <a:t>XII Mexican Symposium on Medical Physics, HARAO, Oaxaca Mexico, 16-18 Marzo 2012</a:t>
            </a:r>
            <a:endParaRPr lang="en-US"/>
          </a:p>
        </p:txBody>
      </p:sp>
      <p:sp>
        <p:nvSpPr>
          <p:cNvPr id="4" name="Slide Number Placeholder 3"/>
          <p:cNvSpPr>
            <a:spLocks noGrp="1"/>
          </p:cNvSpPr>
          <p:nvPr>
            <p:ph type="sldNum" sz="quarter" idx="12"/>
          </p:nvPr>
        </p:nvSpPr>
        <p:spPr/>
        <p:txBody>
          <a:bodyPr/>
          <a:lstStyle/>
          <a:p>
            <a:fld id="{2E8F42F7-7CA7-486E-B922-6884B238AC96}"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endParaRPr lang="en-US"/>
          </a:p>
        </p:txBody>
      </p:sp>
      <p:sp>
        <p:nvSpPr>
          <p:cNvPr id="9" name="Slide Number Placeholder 8"/>
          <p:cNvSpPr>
            <a:spLocks noGrp="1"/>
          </p:cNvSpPr>
          <p:nvPr>
            <p:ph type="sldNum" sz="quarter" idx="15"/>
          </p:nvPr>
        </p:nvSpPr>
        <p:spPr/>
        <p:txBody>
          <a:bodyPr/>
          <a:lstStyle/>
          <a:p>
            <a:fld id="{F11DEE27-2C96-49A2-AC2E-2741724BA3AA}" type="slidenum">
              <a:rPr lang="en-US" smtClean="0"/>
              <a:pPr/>
              <a:t>‹#›</a:t>
            </a:fld>
            <a:endParaRPr lang="en-US"/>
          </a:p>
        </p:txBody>
      </p:sp>
      <p:sp>
        <p:nvSpPr>
          <p:cNvPr id="10" name="Footer Placeholder 9"/>
          <p:cNvSpPr>
            <a:spLocks noGrp="1"/>
          </p:cNvSpPr>
          <p:nvPr>
            <p:ph type="ftr" sz="quarter" idx="16"/>
          </p:nvPr>
        </p:nvSpPr>
        <p:spPr/>
        <p:txBody>
          <a:bodyPr/>
          <a:lstStyle/>
          <a:p>
            <a:r>
              <a:rPr lang="es-ES" smtClean="0"/>
              <a:t>XII Mexican Symposium on Medical Physics, HARAO, Oaxaca Mexico, 16-18 Marzo 2012</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endParaRPr lang="en-US"/>
          </a:p>
        </p:txBody>
      </p:sp>
      <p:sp>
        <p:nvSpPr>
          <p:cNvPr id="9" name="Slide Number Placeholder 8"/>
          <p:cNvSpPr>
            <a:spLocks noGrp="1"/>
          </p:cNvSpPr>
          <p:nvPr>
            <p:ph type="sldNum" sz="quarter" idx="11"/>
          </p:nvPr>
        </p:nvSpPr>
        <p:spPr/>
        <p:txBody>
          <a:bodyPr/>
          <a:lstStyle/>
          <a:p>
            <a:fld id="{700C0846-9951-43B5-BD2E-6FDC9AF152B4}" type="slidenum">
              <a:rPr lang="en-US" smtClean="0"/>
              <a:pPr/>
              <a:t>‹#›</a:t>
            </a:fld>
            <a:endParaRPr lang="en-US"/>
          </a:p>
        </p:txBody>
      </p:sp>
      <p:sp>
        <p:nvSpPr>
          <p:cNvPr id="10" name="Footer Placeholder 9"/>
          <p:cNvSpPr>
            <a:spLocks noGrp="1"/>
          </p:cNvSpPr>
          <p:nvPr>
            <p:ph type="ftr" sz="quarter" idx="12"/>
          </p:nvPr>
        </p:nvSpPr>
        <p:spPr/>
        <p:txBody>
          <a:bodyPr/>
          <a:lstStyle/>
          <a:p>
            <a:r>
              <a:rPr lang="es-ES" smtClean="0"/>
              <a:t>XII Mexican Symposium on Medical Physics, HARAO, Oaxaca Mexico, 16-18 Marzo 2012</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s-ES" smtClean="0"/>
              <a:t>XII Mexican Symposium on Medical Physics, HARAO, Oaxaca Mexico, 16-18 Marzo 2012</a:t>
            </a:r>
            <a:endParaRPr lang="en-US"/>
          </a:p>
        </p:txBody>
      </p:sp>
      <p:sp>
        <p:nvSpPr>
          <p:cNvPr id="6" name="Slide Number Placeholder 5"/>
          <p:cNvSpPr>
            <a:spLocks noGrp="1"/>
          </p:cNvSpPr>
          <p:nvPr>
            <p:ph type="sldNum" sz="quarter" idx="12"/>
          </p:nvPr>
        </p:nvSpPr>
        <p:spPr/>
        <p:txBody>
          <a:bodyPr/>
          <a:lstStyle/>
          <a:p>
            <a:fld id="{AAB564AB-E318-4422-8B68-3FE44F955CD4}"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s-ES" smtClean="0"/>
              <a:t>XII Mexican Symposium on Medical Physics, HARAO, Oaxaca Mexico, 16-18 Marzo 2012</a:t>
            </a:r>
            <a:endParaRPr lang="en-US"/>
          </a:p>
        </p:txBody>
      </p:sp>
      <p:sp>
        <p:nvSpPr>
          <p:cNvPr id="6" name="Slide Number Placeholder 5"/>
          <p:cNvSpPr>
            <a:spLocks noGrp="1"/>
          </p:cNvSpPr>
          <p:nvPr>
            <p:ph type="sldNum" sz="quarter" idx="12"/>
          </p:nvPr>
        </p:nvSpPr>
        <p:spPr/>
        <p:txBody>
          <a:bodyPr/>
          <a:lstStyle/>
          <a:p>
            <a:fld id="{EED23754-AD06-487E-BA09-E20372BE7ABE}"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r>
              <a:rPr lang="es-ES" smtClean="0"/>
              <a:t>XII Mexican Symposium on Medical Physics, HARAO, Oaxaca Mexico, 16-18 Marzo 2012</a:t>
            </a: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06FDF228-CB3F-47B1-AB81-0A3EEBA3D52A}"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s-ES" smtClean="0"/>
              <a:t>XII Mexican Symposium on Medical Physics, HARAO, Oaxaca Mexico, 16-18 Marzo 2012</a:t>
            </a: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D6D0810-0C0A-4CCC-8872-F57D55E4096B}"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s-ES" smtClean="0"/>
              <a:t>XII Mexican Symposium on Medical Physics, HARAO, Oaxaca Mexico, 16-18 Marzo 2012</a:t>
            </a:r>
            <a:endParaRPr lang="en-US"/>
          </a:p>
        </p:txBody>
      </p:sp>
      <p:sp>
        <p:nvSpPr>
          <p:cNvPr id="6" name="Slide Number Placeholder 5"/>
          <p:cNvSpPr>
            <a:spLocks noGrp="1"/>
          </p:cNvSpPr>
          <p:nvPr>
            <p:ph type="sldNum" sz="quarter" idx="12"/>
          </p:nvPr>
        </p:nvSpPr>
        <p:spPr/>
        <p:txBody>
          <a:bodyPr/>
          <a:lstStyle>
            <a:lvl1pPr>
              <a:defRPr/>
            </a:lvl1pPr>
          </a:lstStyle>
          <a:p>
            <a:fld id="{DAAA7E8C-6096-4F85-B454-E92364E2B21A}"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r>
              <a:rPr lang="es-ES" smtClean="0"/>
              <a:t>XII Mexican Symposium on Medical Physics, HARAO, Oaxaca Mexico, 16-18 Marzo 2012</a:t>
            </a: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7B219B30-10B0-4E56-9E45-29D173712281}"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s-ES" smtClean="0"/>
              <a:t>XII Mexican Symposium on Medical Physics, HARAO, Oaxaca Mexico, 16-18 Marzo 2012</a:t>
            </a: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9AB47D5A-C169-4470-85DB-8ACE5F7A6BF3}"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endParaRPr lang="en-US"/>
          </a:p>
        </p:txBody>
      </p:sp>
      <p:sp>
        <p:nvSpPr>
          <p:cNvPr id="17" name="Footer Placeholder 16"/>
          <p:cNvSpPr>
            <a:spLocks noGrp="1"/>
          </p:cNvSpPr>
          <p:nvPr>
            <p:ph type="ftr" sz="quarter" idx="11"/>
          </p:nvPr>
        </p:nvSpPr>
        <p:spPr/>
        <p:txBody>
          <a:bodyPr/>
          <a:lstStyle/>
          <a:p>
            <a:r>
              <a:rPr lang="es-ES" smtClean="0"/>
              <a:t>XII Mexican Symposium on Medical Physics, HARAO, Oaxaca Mexico, 16-18 Marzo 2012</a:t>
            </a:r>
            <a:endParaRPr lang="en-US"/>
          </a:p>
        </p:txBody>
      </p:sp>
      <p:sp>
        <p:nvSpPr>
          <p:cNvPr id="29" name="Slide Number Placeholder 28"/>
          <p:cNvSpPr>
            <a:spLocks noGrp="1"/>
          </p:cNvSpPr>
          <p:nvPr>
            <p:ph type="sldNum" sz="quarter" idx="12"/>
          </p:nvPr>
        </p:nvSpPr>
        <p:spPr/>
        <p:txBody>
          <a:bodyPr/>
          <a:lstStyle/>
          <a:p>
            <a:fld id="{7C2E3BAB-700B-46C4-A479-3595D762FB61}"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s-ES" smtClean="0"/>
              <a:t>XII Mexican Symposium on Medical Physics, HARAO, Oaxaca Mexico, 16-18 Marzo 2012</a:t>
            </a:r>
            <a:endParaRPr lang="en-US"/>
          </a:p>
        </p:txBody>
      </p:sp>
      <p:sp>
        <p:nvSpPr>
          <p:cNvPr id="6" name="Slide Number Placeholder 5"/>
          <p:cNvSpPr>
            <a:spLocks noGrp="1"/>
          </p:cNvSpPr>
          <p:nvPr>
            <p:ph type="sldNum" sz="quarter" idx="12"/>
          </p:nvPr>
        </p:nvSpPr>
        <p:spPr/>
        <p:txBody>
          <a:bodyPr/>
          <a:lstStyle/>
          <a:p>
            <a:fld id="{A30C2802-8533-4108-A766-AD0169E5A7D0}"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s-ES" smtClean="0"/>
              <a:t>XII Mexican Symposium on Medical Physics, HARAO, Oaxaca Mexico, 16-18 Marzo 2012</a:t>
            </a:r>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DAAA7E8C-6096-4F85-B454-E92364E2B21A}"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s-ES" smtClean="0"/>
              <a:t>XII Mexican Symposium on Medical Physics, HARAO, Oaxaca Mexico, 16-18 Marzo 2012</a:t>
            </a:r>
            <a:endParaRPr lang="en-US"/>
          </a:p>
        </p:txBody>
      </p:sp>
      <p:sp>
        <p:nvSpPr>
          <p:cNvPr id="7" name="Slide Number Placeholder 6"/>
          <p:cNvSpPr>
            <a:spLocks noGrp="1"/>
          </p:cNvSpPr>
          <p:nvPr>
            <p:ph type="sldNum" sz="quarter" idx="12"/>
          </p:nvPr>
        </p:nvSpPr>
        <p:spPr/>
        <p:txBody>
          <a:bodyPr/>
          <a:lstStyle/>
          <a:p>
            <a:fld id="{7EEB79A8-3CC1-4D29-ABCA-C5274AB84E35}"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s-ES" smtClean="0"/>
              <a:t>XII Mexican Symposium on Medical Physics, HARAO, Oaxaca Mexico, 16-18 Marzo 2012</a:t>
            </a:r>
            <a:endParaRPr lang="en-US"/>
          </a:p>
        </p:txBody>
      </p:sp>
      <p:sp>
        <p:nvSpPr>
          <p:cNvPr id="9" name="Slide Number Placeholder 8"/>
          <p:cNvSpPr>
            <a:spLocks noGrp="1"/>
          </p:cNvSpPr>
          <p:nvPr>
            <p:ph type="sldNum" sz="quarter" idx="12"/>
          </p:nvPr>
        </p:nvSpPr>
        <p:spPr/>
        <p:txBody>
          <a:bodyPr/>
          <a:lstStyle/>
          <a:p>
            <a:fld id="{E61317FD-9417-4381-A83A-B8D382D797A9}"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s-ES" smtClean="0"/>
              <a:t>XII Mexican Symposium on Medical Physics, HARAO, Oaxaca Mexico, 16-18 Marzo 2012</a:t>
            </a:r>
            <a:endParaRPr lang="en-US"/>
          </a:p>
        </p:txBody>
      </p:sp>
      <p:sp>
        <p:nvSpPr>
          <p:cNvPr id="5" name="Slide Number Placeholder 4"/>
          <p:cNvSpPr>
            <a:spLocks noGrp="1"/>
          </p:cNvSpPr>
          <p:nvPr>
            <p:ph type="sldNum" sz="quarter" idx="12"/>
          </p:nvPr>
        </p:nvSpPr>
        <p:spPr/>
        <p:txBody>
          <a:bodyPr/>
          <a:lstStyle/>
          <a:p>
            <a:fld id="{C29EEABC-1BC8-4896-B69C-3DB40B9BCB58}"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s-ES" smtClean="0"/>
              <a:t>XII Mexican Symposium on Medical Physics, HARAO, Oaxaca Mexico, 16-18 Marzo 2012</a:t>
            </a:r>
            <a:endParaRPr lang="en-US"/>
          </a:p>
        </p:txBody>
      </p:sp>
      <p:sp>
        <p:nvSpPr>
          <p:cNvPr id="4" name="Slide Number Placeholder 3"/>
          <p:cNvSpPr>
            <a:spLocks noGrp="1"/>
          </p:cNvSpPr>
          <p:nvPr>
            <p:ph type="sldNum" sz="quarter" idx="12"/>
          </p:nvPr>
        </p:nvSpPr>
        <p:spPr/>
        <p:txBody>
          <a:bodyPr/>
          <a:lstStyle/>
          <a:p>
            <a:fld id="{2E8F42F7-7CA7-486E-B922-6884B238AC96}"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s-ES" smtClean="0"/>
              <a:t>XII Mexican Symposium on Medical Physics, HARAO, Oaxaca Mexico, 16-18 Marzo 2012</a:t>
            </a:r>
            <a:endParaRPr lang="en-US"/>
          </a:p>
        </p:txBody>
      </p:sp>
      <p:sp>
        <p:nvSpPr>
          <p:cNvPr id="7" name="Slide Number Placeholder 6"/>
          <p:cNvSpPr>
            <a:spLocks noGrp="1"/>
          </p:cNvSpPr>
          <p:nvPr>
            <p:ph type="sldNum" sz="quarter" idx="12"/>
          </p:nvPr>
        </p:nvSpPr>
        <p:spPr/>
        <p:txBody>
          <a:bodyPr/>
          <a:lstStyle/>
          <a:p>
            <a:fld id="{F11DEE27-2C96-49A2-AC2E-2741724BA3A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s-ES" smtClean="0"/>
              <a:t>XII Mexican Symposium on Medical Physics, HARAO, Oaxaca Mexico, 16-18 Marzo 2012</a:t>
            </a:r>
            <a:endParaRPr lang="en-US"/>
          </a:p>
        </p:txBody>
      </p:sp>
      <p:sp>
        <p:nvSpPr>
          <p:cNvPr id="7" name="Slide Number Placeholder 6"/>
          <p:cNvSpPr>
            <a:spLocks noGrp="1"/>
          </p:cNvSpPr>
          <p:nvPr>
            <p:ph type="sldNum" sz="quarter" idx="12"/>
          </p:nvPr>
        </p:nvSpPr>
        <p:spPr/>
        <p:txBody>
          <a:bodyPr/>
          <a:lstStyle>
            <a:lvl1pPr>
              <a:defRPr/>
            </a:lvl1pPr>
          </a:lstStyle>
          <a:p>
            <a:fld id="{7EEB79A8-3CC1-4D29-ABCA-C5274AB84E35}"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s-ES" smtClean="0"/>
              <a:t>XII Mexican Symposium on Medical Physics, HARAO, Oaxaca Mexico, 16-18 Marzo 2012</a:t>
            </a:r>
            <a:endParaRPr lang="en-US"/>
          </a:p>
        </p:txBody>
      </p:sp>
      <p:sp>
        <p:nvSpPr>
          <p:cNvPr id="7" name="Slide Number Placeholder 6"/>
          <p:cNvSpPr>
            <a:spLocks noGrp="1"/>
          </p:cNvSpPr>
          <p:nvPr>
            <p:ph type="sldNum" sz="quarter" idx="12"/>
          </p:nvPr>
        </p:nvSpPr>
        <p:spPr/>
        <p:txBody>
          <a:bodyPr/>
          <a:lstStyle/>
          <a:p>
            <a:fld id="{700C0846-9951-43B5-BD2E-6FDC9AF152B4}"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s-ES" smtClean="0"/>
              <a:t>XII Mexican Symposium on Medical Physics, HARAO, Oaxaca Mexico, 16-18 Marzo 2012</a:t>
            </a:r>
            <a:endParaRPr lang="en-US"/>
          </a:p>
        </p:txBody>
      </p:sp>
      <p:sp>
        <p:nvSpPr>
          <p:cNvPr id="6" name="Slide Number Placeholder 5"/>
          <p:cNvSpPr>
            <a:spLocks noGrp="1"/>
          </p:cNvSpPr>
          <p:nvPr>
            <p:ph type="sldNum" sz="quarter" idx="12"/>
          </p:nvPr>
        </p:nvSpPr>
        <p:spPr/>
        <p:txBody>
          <a:bodyPr/>
          <a:lstStyle/>
          <a:p>
            <a:fld id="{AAB564AB-E318-4422-8B68-3FE44F955CD4}"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s-ES" smtClean="0"/>
              <a:t>XII Mexican Symposium on Medical Physics, HARAO, Oaxaca Mexico, 16-18 Marzo 2012</a:t>
            </a:r>
            <a:endParaRPr lang="en-US"/>
          </a:p>
        </p:txBody>
      </p:sp>
      <p:sp>
        <p:nvSpPr>
          <p:cNvPr id="6" name="Slide Number Placeholder 5"/>
          <p:cNvSpPr>
            <a:spLocks noGrp="1"/>
          </p:cNvSpPr>
          <p:nvPr>
            <p:ph type="sldNum" sz="quarter" idx="12"/>
          </p:nvPr>
        </p:nvSpPr>
        <p:spPr/>
        <p:txBody>
          <a:bodyPr/>
          <a:lstStyle/>
          <a:p>
            <a:fld id="{EED23754-AD06-487E-BA09-E20372BE7AB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s-ES" smtClean="0"/>
              <a:t>XII Mexican Symposium on Medical Physics, HARAO, Oaxaca Mexico, 16-18 Marzo 2012</a:t>
            </a:r>
            <a:endParaRPr lang="en-US"/>
          </a:p>
        </p:txBody>
      </p:sp>
      <p:sp>
        <p:nvSpPr>
          <p:cNvPr id="9" name="Slide Number Placeholder 8"/>
          <p:cNvSpPr>
            <a:spLocks noGrp="1"/>
          </p:cNvSpPr>
          <p:nvPr>
            <p:ph type="sldNum" sz="quarter" idx="12"/>
          </p:nvPr>
        </p:nvSpPr>
        <p:spPr/>
        <p:txBody>
          <a:bodyPr/>
          <a:lstStyle>
            <a:lvl1pPr>
              <a:defRPr/>
            </a:lvl1pPr>
          </a:lstStyle>
          <a:p>
            <a:fld id="{E61317FD-9417-4381-A83A-B8D382D797A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s-ES" smtClean="0"/>
              <a:t>XII Mexican Symposium on Medical Physics, HARAO, Oaxaca Mexico, 16-18 Marzo 2012</a:t>
            </a:r>
            <a:endParaRPr lang="en-US"/>
          </a:p>
        </p:txBody>
      </p:sp>
      <p:sp>
        <p:nvSpPr>
          <p:cNvPr id="5" name="Slide Number Placeholder 4"/>
          <p:cNvSpPr>
            <a:spLocks noGrp="1"/>
          </p:cNvSpPr>
          <p:nvPr>
            <p:ph type="sldNum" sz="quarter" idx="12"/>
          </p:nvPr>
        </p:nvSpPr>
        <p:spPr/>
        <p:txBody>
          <a:bodyPr/>
          <a:lstStyle>
            <a:lvl1pPr>
              <a:defRPr/>
            </a:lvl1pPr>
          </a:lstStyle>
          <a:p>
            <a:fld id="{C29EEABC-1BC8-4896-B69C-3DB40B9BCB5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s-ES" smtClean="0"/>
              <a:t>XII Mexican Symposium on Medical Physics, HARAO, Oaxaca Mexico, 16-18 Marzo 2012</a:t>
            </a:r>
            <a:endParaRPr lang="en-US"/>
          </a:p>
        </p:txBody>
      </p:sp>
      <p:sp>
        <p:nvSpPr>
          <p:cNvPr id="4" name="Slide Number Placeholder 3"/>
          <p:cNvSpPr>
            <a:spLocks noGrp="1"/>
          </p:cNvSpPr>
          <p:nvPr>
            <p:ph type="sldNum" sz="quarter" idx="12"/>
          </p:nvPr>
        </p:nvSpPr>
        <p:spPr/>
        <p:txBody>
          <a:bodyPr/>
          <a:lstStyle>
            <a:lvl1pPr>
              <a:defRPr/>
            </a:lvl1pPr>
          </a:lstStyle>
          <a:p>
            <a:fld id="{2E8F42F7-7CA7-486E-B922-6884B238AC96}"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s-ES" smtClean="0"/>
              <a:t>XII Mexican Symposium on Medical Physics, HARAO, Oaxaca Mexico, 16-18 Marzo 2012</a:t>
            </a:r>
            <a:endParaRPr lang="en-US"/>
          </a:p>
        </p:txBody>
      </p:sp>
      <p:sp>
        <p:nvSpPr>
          <p:cNvPr id="7" name="Slide Number Placeholder 6"/>
          <p:cNvSpPr>
            <a:spLocks noGrp="1"/>
          </p:cNvSpPr>
          <p:nvPr>
            <p:ph type="sldNum" sz="quarter" idx="12"/>
          </p:nvPr>
        </p:nvSpPr>
        <p:spPr/>
        <p:txBody>
          <a:bodyPr/>
          <a:lstStyle>
            <a:lvl1pPr>
              <a:defRPr/>
            </a:lvl1pPr>
          </a:lstStyle>
          <a:p>
            <a:fld id="{F11DEE27-2C96-49A2-AC2E-2741724BA3AA}"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s-ES" smtClean="0"/>
              <a:t>XII Mexican Symposium on Medical Physics, HARAO, Oaxaca Mexico, 16-18 Marzo 2012</a:t>
            </a:r>
            <a:endParaRPr lang="en-US"/>
          </a:p>
        </p:txBody>
      </p:sp>
      <p:sp>
        <p:nvSpPr>
          <p:cNvPr id="7" name="Slide Number Placeholder 6"/>
          <p:cNvSpPr>
            <a:spLocks noGrp="1"/>
          </p:cNvSpPr>
          <p:nvPr>
            <p:ph type="sldNum" sz="quarter" idx="12"/>
          </p:nvPr>
        </p:nvSpPr>
        <p:spPr/>
        <p:txBody>
          <a:bodyPr/>
          <a:lstStyle>
            <a:lvl1pPr>
              <a:defRPr/>
            </a:lvl1pPr>
          </a:lstStyle>
          <a:p>
            <a:fld id="{700C0846-9951-43B5-BD2E-6FDC9AF152B4}"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1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0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latin typeface="Arial" charset="0"/>
                <a:cs typeface="+mn-cs"/>
              </a:defRPr>
            </a:lvl1pPr>
          </a:lstStyle>
          <a:p>
            <a:endParaRPr lang="en-US"/>
          </a:p>
        </p:txBody>
      </p:sp>
      <p:sp>
        <p:nvSpPr>
          <p:cNvPr id="430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latin typeface="Arial" charset="0"/>
                <a:cs typeface="+mn-cs"/>
              </a:defRPr>
            </a:lvl1pPr>
          </a:lstStyle>
          <a:p>
            <a:r>
              <a:rPr lang="es-ES" smtClean="0"/>
              <a:t>XII Mexican Symposium on Medical Physics, HARAO, Oaxaca Mexico, 16-18 Marzo 2012</a:t>
            </a:r>
            <a:endParaRPr lang="en-US"/>
          </a:p>
        </p:txBody>
      </p:sp>
      <p:sp>
        <p:nvSpPr>
          <p:cNvPr id="430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latin typeface="Arial" charset="0"/>
                <a:cs typeface="+mn-cs"/>
              </a:defRPr>
            </a:lvl1pPr>
          </a:lstStyle>
          <a:p>
            <a:fld id="{D7A7C41D-BC6A-4898-9628-C76EF42961CD}"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6" r:id="rId12"/>
    <p:sldLayoutId id="2147483693" r:id="rId13"/>
    <p:sldLayoutId id="2147483694" r:id="rId14"/>
    <p:sldLayoutId id="2147483695" r:id="rId15"/>
    <p:sldLayoutId id="2147483696" r:id="rId16"/>
  </p:sldLayoutIdLst>
  <p:hf sldNum="0" hdr="0" dt="0"/>
  <p:txStyles>
    <p:titleStyle>
      <a:lvl1pPr algn="ctr" rtl="0" fontAlgn="base">
        <a:spcBef>
          <a:spcPct val="0"/>
        </a:spcBef>
        <a:spcAft>
          <a:spcPct val="0"/>
        </a:spcAft>
        <a:defRPr sz="4400" b="1">
          <a:solidFill>
            <a:srgbClr val="FFFF00"/>
          </a:solidFill>
          <a:latin typeface="+mj-lt"/>
          <a:ea typeface="+mj-ea"/>
          <a:cs typeface="+mj-cs"/>
        </a:defRPr>
      </a:lvl1pPr>
      <a:lvl2pPr algn="ctr" rtl="0" fontAlgn="base">
        <a:spcBef>
          <a:spcPct val="0"/>
        </a:spcBef>
        <a:spcAft>
          <a:spcPct val="0"/>
        </a:spcAft>
        <a:defRPr sz="4400" b="1">
          <a:solidFill>
            <a:srgbClr val="FFFF00"/>
          </a:solidFill>
          <a:latin typeface="Times New Roman" pitchFamily="18" charset="0"/>
          <a:cs typeface="Arial" charset="0"/>
        </a:defRPr>
      </a:lvl2pPr>
      <a:lvl3pPr algn="ctr" rtl="0" fontAlgn="base">
        <a:spcBef>
          <a:spcPct val="0"/>
        </a:spcBef>
        <a:spcAft>
          <a:spcPct val="0"/>
        </a:spcAft>
        <a:defRPr sz="4400" b="1">
          <a:solidFill>
            <a:srgbClr val="FFFF00"/>
          </a:solidFill>
          <a:latin typeface="Times New Roman" pitchFamily="18" charset="0"/>
          <a:cs typeface="Arial" charset="0"/>
        </a:defRPr>
      </a:lvl3pPr>
      <a:lvl4pPr algn="ctr" rtl="0" fontAlgn="base">
        <a:spcBef>
          <a:spcPct val="0"/>
        </a:spcBef>
        <a:spcAft>
          <a:spcPct val="0"/>
        </a:spcAft>
        <a:defRPr sz="4400" b="1">
          <a:solidFill>
            <a:srgbClr val="FFFF00"/>
          </a:solidFill>
          <a:latin typeface="Times New Roman" pitchFamily="18" charset="0"/>
          <a:cs typeface="Arial" charset="0"/>
        </a:defRPr>
      </a:lvl4pPr>
      <a:lvl5pPr algn="ctr" rtl="0" fontAlgn="base">
        <a:spcBef>
          <a:spcPct val="0"/>
        </a:spcBef>
        <a:spcAft>
          <a:spcPct val="0"/>
        </a:spcAft>
        <a:defRPr sz="4400" b="1">
          <a:solidFill>
            <a:srgbClr val="FFFF00"/>
          </a:solidFill>
          <a:latin typeface="Times New Roman" pitchFamily="18" charset="0"/>
          <a:cs typeface="Arial" charset="0"/>
        </a:defRPr>
      </a:lvl5pPr>
      <a:lvl6pPr marL="457200" algn="ctr" rtl="0" fontAlgn="base">
        <a:spcBef>
          <a:spcPct val="0"/>
        </a:spcBef>
        <a:spcAft>
          <a:spcPct val="0"/>
        </a:spcAft>
        <a:defRPr sz="4400" b="1">
          <a:solidFill>
            <a:srgbClr val="FFFF00"/>
          </a:solidFill>
          <a:latin typeface="Times New Roman" pitchFamily="18" charset="0"/>
          <a:cs typeface="Arial" charset="0"/>
        </a:defRPr>
      </a:lvl6pPr>
      <a:lvl7pPr marL="914400" algn="ctr" rtl="0" fontAlgn="base">
        <a:spcBef>
          <a:spcPct val="0"/>
        </a:spcBef>
        <a:spcAft>
          <a:spcPct val="0"/>
        </a:spcAft>
        <a:defRPr sz="4400" b="1">
          <a:solidFill>
            <a:srgbClr val="FFFF00"/>
          </a:solidFill>
          <a:latin typeface="Times New Roman" pitchFamily="18" charset="0"/>
          <a:cs typeface="Arial" charset="0"/>
        </a:defRPr>
      </a:lvl7pPr>
      <a:lvl8pPr marL="1371600" algn="ctr" rtl="0" fontAlgn="base">
        <a:spcBef>
          <a:spcPct val="0"/>
        </a:spcBef>
        <a:spcAft>
          <a:spcPct val="0"/>
        </a:spcAft>
        <a:defRPr sz="4400" b="1">
          <a:solidFill>
            <a:srgbClr val="FFFF00"/>
          </a:solidFill>
          <a:latin typeface="Times New Roman" pitchFamily="18" charset="0"/>
          <a:cs typeface="Arial" charset="0"/>
        </a:defRPr>
      </a:lvl8pPr>
      <a:lvl9pPr marL="1828800" algn="ctr" rtl="0" fontAlgn="base">
        <a:spcBef>
          <a:spcPct val="0"/>
        </a:spcBef>
        <a:spcAft>
          <a:spcPct val="0"/>
        </a:spcAft>
        <a:defRPr sz="4400" b="1">
          <a:solidFill>
            <a:srgbClr val="FFFF00"/>
          </a:solidFill>
          <a:latin typeface="Times New Roman" pitchFamily="18" charset="0"/>
          <a:cs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cs typeface="+mn-cs"/>
        </a:defRPr>
      </a:lvl2pPr>
      <a:lvl3pPr marL="1143000" indent="-228600" algn="l" rtl="0" fontAlgn="base">
        <a:spcBef>
          <a:spcPct val="20000"/>
        </a:spcBef>
        <a:spcAft>
          <a:spcPct val="0"/>
        </a:spcAft>
        <a:buChar char="•"/>
        <a:defRPr sz="2400">
          <a:solidFill>
            <a:schemeClr val="bg1"/>
          </a:solidFill>
          <a:latin typeface="+mn-lt"/>
          <a:cs typeface="+mn-cs"/>
        </a:defRPr>
      </a:lvl3pPr>
      <a:lvl4pPr marL="1600200" indent="-228600" algn="l" rtl="0" fontAlgn="base">
        <a:spcBef>
          <a:spcPct val="20000"/>
        </a:spcBef>
        <a:spcAft>
          <a:spcPct val="0"/>
        </a:spcAft>
        <a:buChar char="–"/>
        <a:defRPr sz="2000">
          <a:solidFill>
            <a:schemeClr val="bg1"/>
          </a:solidFill>
          <a:latin typeface="+mn-lt"/>
          <a:cs typeface="+mn-cs"/>
        </a:defRPr>
      </a:lvl4pPr>
      <a:lvl5pPr marL="2057400" indent="-228600" algn="l" rtl="0" fontAlgn="base">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r>
              <a:rPr lang="es-ES" smtClean="0"/>
              <a:t>XII Mexican Symposium on Medical Physics, HARAO, Oaxaca Mexico, 16-18 Marzo 2012</a:t>
            </a:r>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D7A7C41D-BC6A-4898-9628-C76EF42961CD}"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804" r:id="rId12"/>
    <p:sldLayoutId id="2147483807" r:id="rId13"/>
    <p:sldLayoutId id="2147483808" r:id="rId14"/>
    <p:sldLayoutId id="2147483809" r:id="rId15"/>
  </p:sldLayoutIdLst>
  <p:hf sldNum="0" hd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s-ES" smtClean="0"/>
              <a:t>XII Mexican Symposium on Medical Physics, HARAO, Oaxaca Mexico, 16-18 Marzo 2012</a:t>
            </a: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D7A7C41D-BC6A-4898-9628-C76EF42961CD}"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hf sldNum="0" hd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23.xml"/><Relationship Id="rId5" Type="http://schemas.openxmlformats.org/officeDocument/2006/relationships/image" Target="../media/image12.jpeg"/><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11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wmf"/><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18.xml"/><Relationship Id="rId1" Type="http://schemas.openxmlformats.org/officeDocument/2006/relationships/vmlDrawing" Target="../drawings/vmlDrawing18.vml"/><Relationship Id="rId4" Type="http://schemas.openxmlformats.org/officeDocument/2006/relationships/oleObject" Target="../embeddings/Microsoft_Office_Excel_97-2003_Worksheet10.xls"/></Relationships>
</file>

<file path=ppt/slides/_rels/slide114.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0.xml"/><Relationship Id="rId1" Type="http://schemas.openxmlformats.org/officeDocument/2006/relationships/vmlDrawing" Target="../drawings/vmlDrawing19.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27.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2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15.wmf"/><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9.xml"/><Relationship Id="rId1" Type="http://schemas.openxmlformats.org/officeDocument/2006/relationships/vmlDrawing" Target="../drawings/vmlDrawing20.vml"/></Relationships>
</file>

<file path=ppt/slides/_rels/slide1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hyperlink" Target="http://www.medphys.ca/media.php?mid=137" TargetMode="External"/><Relationship Id="rId13" Type="http://schemas.openxmlformats.org/officeDocument/2006/relationships/hyperlink" Target="http://www.medphys.ca/media.php?mid=138" TargetMode="External"/><Relationship Id="rId3" Type="http://schemas.openxmlformats.org/officeDocument/2006/relationships/hyperlink" Target="http://www.medphys.ca/media.php?mid=128" TargetMode="External"/><Relationship Id="rId7" Type="http://schemas.openxmlformats.org/officeDocument/2006/relationships/hyperlink" Target="http://www.medphys.ca/media.php?mid=135" TargetMode="External"/><Relationship Id="rId12" Type="http://schemas.openxmlformats.org/officeDocument/2006/relationships/hyperlink" Target="http://www.medphys.ca/media.php?mid=133" TargetMode="External"/><Relationship Id="rId2" Type="http://schemas.openxmlformats.org/officeDocument/2006/relationships/hyperlink" Target="http://www.medphys.ca/media.php?mid=130" TargetMode="External"/><Relationship Id="rId1" Type="http://schemas.openxmlformats.org/officeDocument/2006/relationships/slideLayout" Target="../slideLayouts/slideLayout33.xml"/><Relationship Id="rId6" Type="http://schemas.openxmlformats.org/officeDocument/2006/relationships/hyperlink" Target="http://www.medphys.ca/media.php?mid=127" TargetMode="External"/><Relationship Id="rId11" Type="http://schemas.openxmlformats.org/officeDocument/2006/relationships/hyperlink" Target="http://www.medphys.ca/media.php?mid=132" TargetMode="External"/><Relationship Id="rId5" Type="http://schemas.openxmlformats.org/officeDocument/2006/relationships/hyperlink" Target="http://www.medphys.ca/media.php?mid=134" TargetMode="External"/><Relationship Id="rId15" Type="http://schemas.openxmlformats.org/officeDocument/2006/relationships/hyperlink" Target="http://www.medphys.ca/media.php?mid=136" TargetMode="External"/><Relationship Id="rId10" Type="http://schemas.openxmlformats.org/officeDocument/2006/relationships/hyperlink" Target="http://www.medphys.ca/media.php?mid=129" TargetMode="External"/><Relationship Id="rId4" Type="http://schemas.openxmlformats.org/officeDocument/2006/relationships/hyperlink" Target="http://www.medphys.ca/media.php?mid=131" TargetMode="External"/><Relationship Id="rId9" Type="http://schemas.openxmlformats.org/officeDocument/2006/relationships/hyperlink" Target="http://www.medphys.ca/media.php?mid=125" TargetMode="External"/><Relationship Id="rId14" Type="http://schemas.openxmlformats.org/officeDocument/2006/relationships/hyperlink" Target="http://www.medphys.ca/media.php?mid=12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8.png"/><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Office_Excel_Worksheet1.xlsx"/><Relationship Id="rId2" Type="http://schemas.openxmlformats.org/officeDocument/2006/relationships/slideLayout" Target="../slideLayouts/slideLayout23.xml"/><Relationship Id="rId1" Type="http://schemas.openxmlformats.org/officeDocument/2006/relationships/vmlDrawing" Target="../drawings/vmlDrawing4.v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3.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Microsoft_Office_Excel_97-2003_Worksheet4.xls"/><Relationship Id="rId2" Type="http://schemas.openxmlformats.org/officeDocument/2006/relationships/slideLayout" Target="../slideLayouts/slideLayout23.xml"/><Relationship Id="rId1" Type="http://schemas.openxmlformats.org/officeDocument/2006/relationships/vmlDrawing" Target="../drawings/vmlDrawing5.v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oleObject" Target="file:///C:\oaxaca_XII\Varian_oaxaca\Curso_CCRT\Orthovoltage\Commissioning%20New%20Tube-%20Nov.%202009\TG%2061%20Feb%204%202010\Absolute_Feb.%204_2010.xls" TargetMode="External"/><Relationship Id="rId2" Type="http://schemas.openxmlformats.org/officeDocument/2006/relationships/slideLayout" Target="../slideLayouts/slideLayout23.xml"/><Relationship Id="rId1" Type="http://schemas.openxmlformats.org/officeDocument/2006/relationships/vmlDrawing" Target="../drawings/vmlDrawing6.vml"/></Relationships>
</file>

<file path=ppt/slides/_rels/slide36.xml.rels><?xml version="1.0" encoding="UTF-8" standalone="yes"?>
<Relationships xmlns="http://schemas.openxmlformats.org/package/2006/relationships"><Relationship Id="rId3" Type="http://schemas.openxmlformats.org/officeDocument/2006/relationships/oleObject" Target="file:///C:\oaxaca_XII\Varian_oaxaca\Curso_CCRT\Orthovoltage\Commissioning%20New%20Tube-%20Nov.%202009\Orthovoltage%20Unit's%20Documents\Orthovoltage_template_Worksheet_rev1_Nov27_2009.xls" TargetMode="External"/><Relationship Id="rId2" Type="http://schemas.openxmlformats.org/officeDocument/2006/relationships/slideLayout" Target="../slideLayouts/slideLayout23.xml"/><Relationship Id="rId1" Type="http://schemas.openxmlformats.org/officeDocument/2006/relationships/vmlDrawing" Target="../drawings/vmlDrawing7.v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oleObject" Target="file:///C:\oaxaca_XII\Varian_oaxaca\Curso_CCRT\Ottawa_Incident_Report.pdf" TargetMode="External"/><Relationship Id="rId2" Type="http://schemas.openxmlformats.org/officeDocument/2006/relationships/slideLayout" Target="../slideLayouts/slideLayout23.xml"/><Relationship Id="rId1" Type="http://schemas.openxmlformats.org/officeDocument/2006/relationships/vmlDrawing" Target="../drawings/vmlDrawing8.v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package" Target="../embeddings/Microsoft_Office_Excel_Worksheet2.xlsx"/><Relationship Id="rId2" Type="http://schemas.openxmlformats.org/officeDocument/2006/relationships/slideLayout" Target="../slideLayouts/slideLayout23.xml"/><Relationship Id="rId1" Type="http://schemas.openxmlformats.org/officeDocument/2006/relationships/vmlDrawing" Target="../drawings/vmlDrawing9.v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Microsoft_Office_Excel_97-2003_Worksheet5.xls"/><Relationship Id="rId2" Type="http://schemas.openxmlformats.org/officeDocument/2006/relationships/slideLayout" Target="../slideLayouts/slideLayout23.xml"/><Relationship Id="rId1" Type="http://schemas.openxmlformats.org/officeDocument/2006/relationships/vmlDrawing" Target="../drawings/vmlDrawing10.v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Microsoft_Office_Excel_97-2003_Worksheet6.xls"/><Relationship Id="rId2" Type="http://schemas.openxmlformats.org/officeDocument/2006/relationships/slideLayout" Target="../slideLayouts/slideLayout23.xml"/><Relationship Id="rId1" Type="http://schemas.openxmlformats.org/officeDocument/2006/relationships/vmlDrawing" Target="../drawings/vmlDrawing11.v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oleObject" Target="file:///C:\oaxaca_XII\Varian_oaxaca\Curso_CCRT\Cobalt-60\ANNUAL%20COBALT%20QC%20Worksheet_2009.xls" TargetMode="External"/><Relationship Id="rId2" Type="http://schemas.openxmlformats.org/officeDocument/2006/relationships/slideLayout" Target="../slideLayouts/slideLayout23.xml"/><Relationship Id="rId1" Type="http://schemas.openxmlformats.org/officeDocument/2006/relationships/vmlDrawing" Target="../drawings/vmlDrawing12.v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Microsoft_Office_Excel_97-2003_Worksheet7.xls"/><Relationship Id="rId2" Type="http://schemas.openxmlformats.org/officeDocument/2006/relationships/slideLayout" Target="../slideLayouts/slideLayout23.xml"/><Relationship Id="rId1" Type="http://schemas.openxmlformats.org/officeDocument/2006/relationships/vmlDrawing" Target="../drawings/vmlDrawing13.v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Microsoft_Office_Excel_97-2003_Worksheet8.xls"/><Relationship Id="rId2" Type="http://schemas.openxmlformats.org/officeDocument/2006/relationships/slideLayout" Target="../slideLayouts/slideLayout23.xml"/><Relationship Id="rId1" Type="http://schemas.openxmlformats.org/officeDocument/2006/relationships/vmlDrawing" Target="../drawings/vmlDrawing14.v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Microsoft_Office_Excel_97-2003_Worksheet9.xls"/><Relationship Id="rId2" Type="http://schemas.openxmlformats.org/officeDocument/2006/relationships/slideLayout" Target="../slideLayouts/slideLayout23.xml"/><Relationship Id="rId1" Type="http://schemas.openxmlformats.org/officeDocument/2006/relationships/vmlDrawing" Target="../drawings/vmlDrawing15.v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0.xml"/><Relationship Id="rId1" Type="http://schemas.openxmlformats.org/officeDocument/2006/relationships/vmlDrawing" Target="../drawings/vmlDrawing16.vml"/><Relationship Id="rId6" Type="http://schemas.openxmlformats.org/officeDocument/2006/relationships/image" Target="../media/image63.emf"/><Relationship Id="rId5" Type="http://schemas.openxmlformats.org/officeDocument/2006/relationships/image" Target="../media/image62.png"/><Relationship Id="rId4" Type="http://schemas.openxmlformats.org/officeDocument/2006/relationships/image" Target="../media/image61.emf"/></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xml"/><Relationship Id="rId1" Type="http://schemas.openxmlformats.org/officeDocument/2006/relationships/vmlDrawing" Target="../drawings/vmlDrawing17.v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2.png"/></Relationships>
</file>

<file path=ppt/slides/_rels/slide7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18.xml"/><Relationship Id="rId5" Type="http://schemas.openxmlformats.org/officeDocument/2006/relationships/image" Target="../media/image60.pn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18.xml"/><Relationship Id="rId1" Type="http://schemas.openxmlformats.org/officeDocument/2006/relationships/vmlDrawing" Target="../drawings/vmlDrawing1.vml"/></Relationships>
</file>

<file path=ppt/slides/_rels/slide8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69.emf"/></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wmf"/><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533400" y="1752600"/>
            <a:ext cx="8305800" cy="2123658"/>
          </a:xfrm>
          <a:prstGeom prst="rect">
            <a:avLst/>
          </a:prstGeom>
          <a:noFill/>
          <a:ln w="9525">
            <a:noFill/>
            <a:miter lim="800000"/>
            <a:headEnd/>
            <a:tailEnd/>
          </a:ln>
          <a:effectLst/>
        </p:spPr>
        <p:txBody>
          <a:bodyPr wrap="square">
            <a:spAutoFit/>
          </a:bodyPr>
          <a:lstStyle/>
          <a:p>
            <a:pPr algn="ctr">
              <a:spcBef>
                <a:spcPct val="50000"/>
              </a:spcBef>
            </a:pPr>
            <a:r>
              <a:rPr lang="en-US" sz="6600" b="1" dirty="0" smtClean="0"/>
              <a:t>Control de </a:t>
            </a:r>
            <a:r>
              <a:rPr lang="en-US" sz="6600" b="1" dirty="0" err="1" smtClean="0"/>
              <a:t>Calidad</a:t>
            </a:r>
            <a:r>
              <a:rPr lang="en-US" sz="6600" b="1" dirty="0" smtClean="0"/>
              <a:t> en </a:t>
            </a:r>
            <a:r>
              <a:rPr lang="en-US" sz="6600" b="1" dirty="0" err="1" smtClean="0"/>
              <a:t>Radioterapia</a:t>
            </a:r>
            <a:r>
              <a:rPr lang="en-US" sz="6600" b="1" dirty="0" smtClean="0"/>
              <a:t> </a:t>
            </a:r>
            <a:endParaRPr lang="en-US" sz="4400" dirty="0"/>
          </a:p>
        </p:txBody>
      </p:sp>
      <p:sp>
        <p:nvSpPr>
          <p:cNvPr id="2051" name="Text Box 3"/>
          <p:cNvSpPr txBox="1">
            <a:spLocks noChangeArrowheads="1"/>
          </p:cNvSpPr>
          <p:nvPr/>
        </p:nvSpPr>
        <p:spPr bwMode="auto">
          <a:xfrm>
            <a:off x="0" y="4114800"/>
            <a:ext cx="8991600" cy="523220"/>
          </a:xfrm>
          <a:prstGeom prst="rect">
            <a:avLst/>
          </a:prstGeom>
          <a:noFill/>
          <a:ln w="9525">
            <a:noFill/>
            <a:miter lim="800000"/>
            <a:headEnd/>
            <a:tailEnd/>
          </a:ln>
          <a:effectLst/>
        </p:spPr>
        <p:txBody>
          <a:bodyPr wrap="square">
            <a:spAutoFit/>
          </a:bodyPr>
          <a:lstStyle/>
          <a:p>
            <a:pPr algn="ctr">
              <a:spcBef>
                <a:spcPct val="50000"/>
              </a:spcBef>
            </a:pPr>
            <a:r>
              <a:rPr lang="en-US" sz="2800" b="1" i="1" dirty="0" smtClean="0">
                <a:solidFill>
                  <a:schemeClr val="accent6">
                    <a:lumMod val="20000"/>
                    <a:lumOff val="80000"/>
                  </a:schemeClr>
                </a:solidFill>
              </a:rPr>
              <a:t>Jose Eduardo Villarreal-Barajas Ph.D., DABR, FCCPM </a:t>
            </a:r>
            <a:endParaRPr lang="en-US" sz="2800" b="1" i="1" dirty="0">
              <a:solidFill>
                <a:schemeClr val="accent6">
                  <a:lumMod val="20000"/>
                  <a:lumOff val="80000"/>
                </a:schemeClr>
              </a:solidFill>
            </a:endParaRPr>
          </a:p>
        </p:txBody>
      </p:sp>
      <p:pic>
        <p:nvPicPr>
          <p:cNvPr id="6" name="Picture 7" descr="untitled"/>
          <p:cNvPicPr>
            <a:picLocks noChangeAspect="1" noChangeArrowheads="1"/>
          </p:cNvPicPr>
          <p:nvPr/>
        </p:nvPicPr>
        <p:blipFill>
          <a:blip r:embed="rId2" cstate="print"/>
          <a:srcRect/>
          <a:stretch>
            <a:fillRect/>
          </a:stretch>
        </p:blipFill>
        <p:spPr bwMode="auto">
          <a:xfrm>
            <a:off x="0" y="0"/>
            <a:ext cx="2178843" cy="1143000"/>
          </a:xfrm>
          <a:prstGeom prst="rect">
            <a:avLst/>
          </a:prstGeom>
          <a:noFill/>
          <a:ln w="9525">
            <a:noFill/>
            <a:miter lim="800000"/>
            <a:headEnd/>
            <a:tailEnd/>
          </a:ln>
        </p:spPr>
      </p:pic>
      <p:pic>
        <p:nvPicPr>
          <p:cNvPr id="7" name="Picture 8" descr="AHS-ACB-interim-logo"/>
          <p:cNvPicPr>
            <a:picLocks noChangeAspect="1" noChangeArrowheads="1"/>
          </p:cNvPicPr>
          <p:nvPr/>
        </p:nvPicPr>
        <p:blipFill>
          <a:blip r:embed="rId3" cstate="print"/>
          <a:srcRect/>
          <a:stretch>
            <a:fillRect/>
          </a:stretch>
        </p:blipFill>
        <p:spPr bwMode="auto">
          <a:xfrm>
            <a:off x="6964680" y="0"/>
            <a:ext cx="2179320" cy="1066800"/>
          </a:xfrm>
          <a:prstGeom prst="rect">
            <a:avLst/>
          </a:prstGeom>
          <a:noFill/>
          <a:ln w="9525">
            <a:noFill/>
            <a:miter lim="800000"/>
            <a:headEnd/>
            <a:tailEnd/>
          </a:ln>
        </p:spPr>
      </p:pic>
      <p:sp>
        <p:nvSpPr>
          <p:cNvPr id="8" name="Footer Placeholder 7"/>
          <p:cNvSpPr>
            <a:spLocks noGrp="1"/>
          </p:cNvSpPr>
          <p:nvPr>
            <p:ph type="ftr" sz="quarter" idx="11"/>
          </p:nvPr>
        </p:nvSpPr>
        <p:spPr>
          <a:xfrm>
            <a:off x="609600" y="6245225"/>
            <a:ext cx="8305800" cy="476250"/>
          </a:xfrm>
        </p:spPr>
        <p:txBody>
          <a:bodyPr/>
          <a:lstStyle/>
          <a:p>
            <a:pPr algn="ctr"/>
            <a:r>
              <a:rPr lang="en-US" sz="1600" b="1" i="1" dirty="0" smtClean="0">
                <a:solidFill>
                  <a:schemeClr val="accent6">
                    <a:lumMod val="20000"/>
                    <a:lumOff val="80000"/>
                  </a:schemeClr>
                </a:solidFill>
              </a:rPr>
              <a:t>XII Mexican Symposium on Medical Physics, HARAO, Oaxaca Mexico, 16-18 </a:t>
            </a:r>
            <a:r>
              <a:rPr lang="en-US" sz="1600" b="1" i="1" dirty="0" err="1" smtClean="0">
                <a:solidFill>
                  <a:schemeClr val="accent6">
                    <a:lumMod val="20000"/>
                    <a:lumOff val="80000"/>
                  </a:schemeClr>
                </a:solidFill>
              </a:rPr>
              <a:t>Marzo</a:t>
            </a:r>
            <a:r>
              <a:rPr lang="en-US" sz="1600" b="1" i="1" dirty="0" smtClean="0">
                <a:solidFill>
                  <a:schemeClr val="accent6">
                    <a:lumMod val="20000"/>
                    <a:lumOff val="80000"/>
                  </a:schemeClr>
                </a:solidFill>
              </a:rPr>
              <a:t> 2012</a:t>
            </a:r>
            <a:endParaRPr lang="en-US" sz="1600" b="1" i="1" dirty="0">
              <a:solidFill>
                <a:schemeClr val="accent6">
                  <a:lumMod val="20000"/>
                  <a:lumOff val="8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52400" y="6324600"/>
            <a:ext cx="86868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pic>
        <p:nvPicPr>
          <p:cNvPr id="3" name="Picture 2" descr="colbalt_cancer_unit.gif"/>
          <p:cNvPicPr>
            <a:picLocks noChangeAspect="1"/>
          </p:cNvPicPr>
          <p:nvPr/>
        </p:nvPicPr>
        <p:blipFill>
          <a:blip r:embed="rId2"/>
          <a:stretch>
            <a:fillRect/>
          </a:stretch>
        </p:blipFill>
        <p:spPr>
          <a:xfrm>
            <a:off x="5943600" y="2209800"/>
            <a:ext cx="2628900" cy="3581400"/>
          </a:xfrm>
          <a:prstGeom prst="rect">
            <a:avLst/>
          </a:prstGeom>
        </p:spPr>
      </p:pic>
      <p:pic>
        <p:nvPicPr>
          <p:cNvPr id="4" name="Picture 3" descr="Harold Johns.gif"/>
          <p:cNvPicPr>
            <a:picLocks noChangeAspect="1"/>
          </p:cNvPicPr>
          <p:nvPr/>
        </p:nvPicPr>
        <p:blipFill>
          <a:blip r:embed="rId3"/>
          <a:stretch>
            <a:fillRect/>
          </a:stretch>
        </p:blipFill>
        <p:spPr>
          <a:xfrm>
            <a:off x="6934200" y="228600"/>
            <a:ext cx="1104900" cy="1676400"/>
          </a:xfrm>
          <a:prstGeom prst="rect">
            <a:avLst/>
          </a:prstGeom>
        </p:spPr>
      </p:pic>
      <p:sp>
        <p:nvSpPr>
          <p:cNvPr id="5" name="TextBox 4"/>
          <p:cNvSpPr txBox="1"/>
          <p:nvPr/>
        </p:nvSpPr>
        <p:spPr>
          <a:xfrm>
            <a:off x="6553200" y="1905000"/>
            <a:ext cx="2209800" cy="307777"/>
          </a:xfrm>
          <a:prstGeom prst="rect">
            <a:avLst/>
          </a:prstGeom>
          <a:noFill/>
        </p:spPr>
        <p:txBody>
          <a:bodyPr wrap="square" rtlCol="0">
            <a:spAutoFit/>
          </a:bodyPr>
          <a:lstStyle/>
          <a:p>
            <a:r>
              <a:rPr lang="en-US" b="1" dirty="0" smtClean="0"/>
              <a:t>Harold Johns 1915-1998</a:t>
            </a:r>
            <a:endParaRPr lang="en-US" b="1" dirty="0"/>
          </a:p>
        </p:txBody>
      </p:sp>
      <p:sp>
        <p:nvSpPr>
          <p:cNvPr id="6" name="TextBox 5"/>
          <p:cNvSpPr txBox="1"/>
          <p:nvPr/>
        </p:nvSpPr>
        <p:spPr>
          <a:xfrm>
            <a:off x="5715000" y="5867400"/>
            <a:ext cx="3276600" cy="338554"/>
          </a:xfrm>
          <a:prstGeom prst="rect">
            <a:avLst/>
          </a:prstGeom>
          <a:noFill/>
        </p:spPr>
        <p:txBody>
          <a:bodyPr wrap="square" rtlCol="0">
            <a:spAutoFit/>
          </a:bodyPr>
          <a:lstStyle/>
          <a:p>
            <a:r>
              <a:rPr lang="en-US" sz="1600" b="1" dirty="0" smtClean="0"/>
              <a:t>Saskatchewan’s 1st Cobalt-60 Unit</a:t>
            </a:r>
            <a:endParaRPr lang="en-US" sz="1600" b="1" dirty="0"/>
          </a:p>
        </p:txBody>
      </p:sp>
      <p:sp>
        <p:nvSpPr>
          <p:cNvPr id="7" name="TextBox 6"/>
          <p:cNvSpPr txBox="1"/>
          <p:nvPr/>
        </p:nvSpPr>
        <p:spPr>
          <a:xfrm>
            <a:off x="228600" y="2362200"/>
            <a:ext cx="5638800" cy="3785652"/>
          </a:xfrm>
          <a:prstGeom prst="rect">
            <a:avLst/>
          </a:prstGeom>
          <a:noFill/>
        </p:spPr>
        <p:txBody>
          <a:bodyPr wrap="square" rtlCol="0">
            <a:spAutoFit/>
          </a:bodyPr>
          <a:lstStyle/>
          <a:p>
            <a:pPr>
              <a:buFont typeface="Wingdings" pitchFamily="2" charset="2"/>
              <a:buChar char="ü"/>
            </a:pPr>
            <a:r>
              <a:rPr lang="en-US" sz="2400" b="1" dirty="0" smtClean="0">
                <a:latin typeface="+mn-lt"/>
              </a:rPr>
              <a:t>1500 </a:t>
            </a:r>
            <a:r>
              <a:rPr lang="en-US" sz="2400" b="1" dirty="0" err="1" smtClean="0">
                <a:latin typeface="+mn-lt"/>
              </a:rPr>
              <a:t>Ci</a:t>
            </a:r>
            <a:r>
              <a:rPr lang="en-US" sz="2400" b="1" dirty="0" smtClean="0">
                <a:latin typeface="+mn-lt"/>
              </a:rPr>
              <a:t> of Co-60 </a:t>
            </a:r>
          </a:p>
          <a:p>
            <a:pPr>
              <a:buFont typeface="Wingdings" pitchFamily="2" charset="2"/>
              <a:buChar char="ü"/>
            </a:pPr>
            <a:r>
              <a:rPr lang="en-US" sz="2400" b="1" dirty="0" smtClean="0">
                <a:latin typeface="+mn-lt"/>
              </a:rPr>
              <a:t>Source was contained on 3 x 5.5 cm cylinder</a:t>
            </a:r>
          </a:p>
          <a:p>
            <a:pPr>
              <a:buFont typeface="Wingdings" pitchFamily="2" charset="2"/>
              <a:buChar char="ü"/>
            </a:pPr>
            <a:r>
              <a:rPr lang="en-US" sz="2400" b="1" dirty="0" smtClean="0">
                <a:latin typeface="+mn-lt"/>
              </a:rPr>
              <a:t>First Patient treated with the Co-60 unit was cured of  her cancer and lived into her 90’s </a:t>
            </a:r>
          </a:p>
          <a:p>
            <a:pPr>
              <a:buFont typeface="Wingdings" pitchFamily="2" charset="2"/>
              <a:buChar char="ü"/>
            </a:pPr>
            <a:r>
              <a:rPr lang="en-US" sz="2400" b="1" dirty="0" smtClean="0">
                <a:latin typeface="+mn-lt"/>
              </a:rPr>
              <a:t>Half of C0-60 units in the world are made in Canada </a:t>
            </a:r>
          </a:p>
          <a:p>
            <a:pPr>
              <a:buFont typeface="Wingdings" pitchFamily="2" charset="2"/>
              <a:buChar char="ü"/>
            </a:pPr>
            <a:r>
              <a:rPr lang="en-US" sz="2400" b="1" dirty="0" smtClean="0">
                <a:latin typeface="+mn-lt"/>
              </a:rPr>
              <a:t>Cure rate for cervical  cancer went from 25 %to 75 % </a:t>
            </a:r>
            <a:endParaRPr lang="en-US" sz="2400" b="1" dirty="0">
              <a:latin typeface="+mn-lt"/>
            </a:endParaRPr>
          </a:p>
        </p:txBody>
      </p:sp>
      <p:pic>
        <p:nvPicPr>
          <p:cNvPr id="8" name="Picture 7" descr="canadian-flag.jpg"/>
          <p:cNvPicPr>
            <a:picLocks noChangeAspect="1"/>
          </p:cNvPicPr>
          <p:nvPr/>
        </p:nvPicPr>
        <p:blipFill>
          <a:blip r:embed="rId4"/>
          <a:stretch>
            <a:fillRect/>
          </a:stretch>
        </p:blipFill>
        <p:spPr>
          <a:xfrm>
            <a:off x="304800" y="228600"/>
            <a:ext cx="2362200" cy="1524000"/>
          </a:xfrm>
          <a:prstGeom prst="rect">
            <a:avLst/>
          </a:prstGeom>
        </p:spPr>
      </p:pic>
      <p:sp>
        <p:nvSpPr>
          <p:cNvPr id="9" name="TextBox 8"/>
          <p:cNvSpPr txBox="1"/>
          <p:nvPr/>
        </p:nvSpPr>
        <p:spPr>
          <a:xfrm>
            <a:off x="2895600" y="533400"/>
            <a:ext cx="3810000" cy="707886"/>
          </a:xfrm>
          <a:prstGeom prst="rect">
            <a:avLst/>
          </a:prstGeom>
          <a:noFill/>
        </p:spPr>
        <p:txBody>
          <a:bodyPr wrap="square" rtlCol="0">
            <a:spAutoFit/>
          </a:bodyPr>
          <a:lstStyle/>
          <a:p>
            <a:r>
              <a:rPr lang="en-US" sz="4000" b="1" dirty="0" smtClean="0">
                <a:latin typeface="+mj-lt"/>
              </a:rPr>
              <a:t>Co-60 Therapy </a:t>
            </a:r>
            <a:endParaRPr lang="en-US" sz="4000" b="1" dirty="0">
              <a:latin typeface="+mj-lt"/>
            </a:endParaRPr>
          </a:p>
        </p:txBody>
      </p:sp>
      <p:pic>
        <p:nvPicPr>
          <p:cNvPr id="10" name="Picture 9" descr="Johns_Cunningham .jpg"/>
          <p:cNvPicPr>
            <a:picLocks noChangeAspect="1"/>
          </p:cNvPicPr>
          <p:nvPr/>
        </p:nvPicPr>
        <p:blipFill>
          <a:blip r:embed="rId5">
            <a:lum/>
          </a:blip>
          <a:stretch>
            <a:fillRect/>
          </a:stretch>
        </p:blipFill>
        <p:spPr>
          <a:xfrm>
            <a:off x="3581400" y="1066800"/>
            <a:ext cx="1752600" cy="1752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diamond(in)">
                                      <p:cBhvr>
                                        <p:cTn id="7" dur="2000"/>
                                        <p:tgtEl>
                                          <p:spTgt spid="7">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par>
                                <p:cTn id="13" presetID="5"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heckerboard(across)">
                                      <p:cBhvr>
                                        <p:cTn id="18" dur="500"/>
                                        <p:tgtEl>
                                          <p:spTgt spid="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heckerboard(across)">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ox(i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normAutofit/>
          </a:bodyPr>
          <a:lstStyle/>
          <a:p>
            <a:r>
              <a:rPr lang="en-US" sz="4000" b="1" dirty="0"/>
              <a:t>Patient-Specific (PTPS4, PTPS5)</a:t>
            </a:r>
          </a:p>
        </p:txBody>
      </p:sp>
      <p:sp>
        <p:nvSpPr>
          <p:cNvPr id="185347" name="Rectangle 3"/>
          <p:cNvSpPr>
            <a:spLocks noGrp="1" noChangeArrowheads="1"/>
          </p:cNvSpPr>
          <p:nvPr>
            <p:ph type="body" idx="1"/>
          </p:nvPr>
        </p:nvSpPr>
        <p:spPr/>
        <p:txBody>
          <a:bodyPr/>
          <a:lstStyle/>
          <a:p>
            <a:pPr>
              <a:buFont typeface="Wingdings" pitchFamily="2" charset="2"/>
              <a:buChar char="Ø"/>
            </a:pPr>
            <a:r>
              <a:rPr lang="en-US" sz="2400"/>
              <a:t>Independent check of MU or time per beam either manually or by an independent computer program. Local tolerance and action levels may need to be developed for complex geometries such as IMRT, thoracic and tangential breast irradiation. </a:t>
            </a:r>
          </a:p>
          <a:p>
            <a:pPr>
              <a:buFont typeface="Wingdings" pitchFamily="2" charset="2"/>
              <a:buChar char="Ø"/>
            </a:pPr>
            <a:r>
              <a:rPr lang="en-US" sz="2400"/>
              <a:t>Prior to the first treatment, the treatment machine settings must be compared with those used to generate the dose distribution</a:t>
            </a:r>
            <a:r>
              <a:rPr lang="en-US"/>
              <a:t>. </a:t>
            </a:r>
          </a:p>
        </p:txBody>
      </p:sp>
      <p:sp>
        <p:nvSpPr>
          <p:cNvPr id="4" name="Footer Placeholder 5"/>
          <p:cNvSpPr>
            <a:spLocks noGrp="1"/>
          </p:cNvSpPr>
          <p:nvPr>
            <p:ph type="ftr" sz="quarter" idx="4294967295"/>
          </p:nvPr>
        </p:nvSpPr>
        <p:spPr>
          <a:xfrm>
            <a:off x="457200" y="6203667"/>
            <a:ext cx="8229600" cy="384048"/>
          </a:xfrm>
          <a:prstGeom prst="rect">
            <a:avLst/>
          </a:prstGeo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a:t>MU check test plans (</a:t>
            </a:r>
            <a:r>
              <a:rPr lang="en-US" sz="3600"/>
              <a:t>PTPS4)</a:t>
            </a:r>
          </a:p>
        </p:txBody>
      </p:sp>
      <p:sp>
        <p:nvSpPr>
          <p:cNvPr id="186372" name="Rectangle 4"/>
          <p:cNvSpPr>
            <a:spLocks noGrp="1" noChangeArrowheads="1"/>
          </p:cNvSpPr>
          <p:nvPr>
            <p:ph type="body" idx="1"/>
          </p:nvPr>
        </p:nvSpPr>
        <p:spPr>
          <a:xfrm>
            <a:off x="304800" y="1447800"/>
            <a:ext cx="8534400" cy="1258887"/>
          </a:xfrm>
        </p:spPr>
        <p:txBody>
          <a:bodyPr>
            <a:noAutofit/>
          </a:bodyPr>
          <a:lstStyle/>
          <a:p>
            <a:pPr>
              <a:buFont typeface="Wingdings" pitchFamily="2" charset="2"/>
              <a:buChar char="Ø"/>
            </a:pPr>
            <a:r>
              <a:rPr lang="en-US" sz="2400" dirty="0"/>
              <a:t>28 different plans have designed to cover most aspect of software capabilities. For example</a:t>
            </a:r>
            <a:r>
              <a:rPr lang="en-US" sz="2400" dirty="0" smtClean="0"/>
              <a:t>:  </a:t>
            </a:r>
            <a:r>
              <a:rPr lang="en-US" sz="2400" dirty="0"/>
              <a:t>Symmetric and asymmetric fields, MLC, dynamic wedges,…</a:t>
            </a:r>
          </a:p>
        </p:txBody>
      </p:sp>
      <p:pic>
        <p:nvPicPr>
          <p:cNvPr id="186373" name="Picture 5"/>
          <p:cNvPicPr>
            <a:picLocks noChangeAspect="1" noChangeArrowheads="1"/>
          </p:cNvPicPr>
          <p:nvPr/>
        </p:nvPicPr>
        <p:blipFill>
          <a:blip r:embed="rId2"/>
          <a:srcRect/>
          <a:stretch>
            <a:fillRect/>
          </a:stretch>
        </p:blipFill>
        <p:spPr bwMode="auto">
          <a:xfrm>
            <a:off x="1143000" y="2667000"/>
            <a:ext cx="6629400" cy="3733800"/>
          </a:xfrm>
          <a:prstGeom prst="rect">
            <a:avLst/>
          </a:prstGeom>
          <a:noFill/>
          <a:ln w="9525">
            <a:noFill/>
            <a:miter lim="800000"/>
            <a:headEnd/>
            <a:tailEnd/>
          </a:ln>
          <a:effectLst/>
        </p:spPr>
      </p:pic>
      <p:sp>
        <p:nvSpPr>
          <p:cNvPr id="5" name="Footer Placeholder 5"/>
          <p:cNvSpPr>
            <a:spLocks noGrp="1"/>
          </p:cNvSpPr>
          <p:nvPr>
            <p:ph type="ftr" sz="quarter" idx="4294967295"/>
          </p:nvPr>
        </p:nvSpPr>
        <p:spPr>
          <a:xfrm>
            <a:off x="457200" y="6324600"/>
            <a:ext cx="8229600" cy="384048"/>
          </a:xfrm>
          <a:prstGeom prst="rect">
            <a:avLst/>
          </a:prstGeo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normAutofit/>
          </a:bodyPr>
          <a:lstStyle/>
          <a:p>
            <a:r>
              <a:rPr lang="en-US" sz="4400" b="1" dirty="0"/>
              <a:t>Patient-Specific documents</a:t>
            </a:r>
          </a:p>
        </p:txBody>
      </p:sp>
      <p:sp>
        <p:nvSpPr>
          <p:cNvPr id="171012" name="Rectangle 4"/>
          <p:cNvSpPr>
            <a:spLocks noGrp="1" noChangeArrowheads="1"/>
          </p:cNvSpPr>
          <p:nvPr>
            <p:ph type="body" idx="1"/>
          </p:nvPr>
        </p:nvSpPr>
        <p:spPr>
          <a:xfrm>
            <a:off x="533400" y="2133600"/>
            <a:ext cx="8421688" cy="3962400"/>
          </a:xfrm>
        </p:spPr>
        <p:txBody>
          <a:bodyPr/>
          <a:lstStyle/>
          <a:p>
            <a:pPr>
              <a:lnSpc>
                <a:spcPct val="80000"/>
              </a:lnSpc>
              <a:buFont typeface="Wingdings" pitchFamily="2" charset="2"/>
              <a:buNone/>
            </a:pPr>
            <a:r>
              <a:rPr lang="en-US" sz="2000" b="1" dirty="0">
                <a:latin typeface="Times New Roman" pitchFamily="18" charset="0"/>
              </a:rPr>
              <a:t>List of patient specific procedure and policy documents available at TBCC:</a:t>
            </a:r>
          </a:p>
          <a:p>
            <a:pPr>
              <a:lnSpc>
                <a:spcPct val="80000"/>
              </a:lnSpc>
              <a:buFont typeface="Wingdings" pitchFamily="2" charset="2"/>
              <a:buNone/>
            </a:pPr>
            <a:endParaRPr lang="en-US" sz="1800" b="1" dirty="0">
              <a:latin typeface="Times New Roman" pitchFamily="18" charset="0"/>
            </a:endParaRPr>
          </a:p>
          <a:p>
            <a:pPr>
              <a:lnSpc>
                <a:spcPct val="80000"/>
              </a:lnSpc>
              <a:buFont typeface="Wingdings" pitchFamily="2" charset="2"/>
              <a:buChar char="Ø"/>
            </a:pPr>
            <a:r>
              <a:rPr lang="en-US" sz="1800" dirty="0"/>
              <a:t>Eclipse Plan QA Check List</a:t>
            </a:r>
          </a:p>
          <a:p>
            <a:pPr>
              <a:lnSpc>
                <a:spcPct val="80000"/>
              </a:lnSpc>
              <a:buFont typeface="Wingdings" pitchFamily="2" charset="2"/>
              <a:buChar char="Ø"/>
            </a:pPr>
            <a:r>
              <a:rPr lang="en-US" sz="1800" dirty="0"/>
              <a:t>Guidelines for Monitor Unit Calculations &amp; Second Checks for Electron Beams in Eclipse</a:t>
            </a:r>
          </a:p>
          <a:p>
            <a:pPr>
              <a:lnSpc>
                <a:spcPct val="80000"/>
              </a:lnSpc>
              <a:buFont typeface="Wingdings" pitchFamily="2" charset="2"/>
              <a:buChar char="Ø"/>
            </a:pPr>
            <a:r>
              <a:rPr lang="en-US" sz="1800" dirty="0"/>
              <a:t>IMRT QC Delivery in ARIA</a:t>
            </a:r>
          </a:p>
          <a:p>
            <a:pPr>
              <a:lnSpc>
                <a:spcPct val="80000"/>
              </a:lnSpc>
              <a:buFont typeface="Wingdings" pitchFamily="2" charset="2"/>
              <a:buChar char="Ø"/>
            </a:pPr>
            <a:r>
              <a:rPr lang="en-US" sz="1800" dirty="0"/>
              <a:t>Physics IMRT Plan checklist for Eclipse 2008</a:t>
            </a:r>
          </a:p>
          <a:p>
            <a:pPr>
              <a:lnSpc>
                <a:spcPct val="80000"/>
              </a:lnSpc>
              <a:buFont typeface="Wingdings" pitchFamily="2" charset="2"/>
              <a:buChar char="Ø"/>
            </a:pPr>
            <a:r>
              <a:rPr lang="en-US" sz="1800" dirty="0"/>
              <a:t>plan checking policy</a:t>
            </a:r>
          </a:p>
          <a:p>
            <a:pPr>
              <a:lnSpc>
                <a:spcPct val="80000"/>
              </a:lnSpc>
              <a:buFont typeface="Wingdings" pitchFamily="2" charset="2"/>
              <a:buChar char="Ø"/>
            </a:pPr>
            <a:r>
              <a:rPr lang="en-US" sz="1800" dirty="0"/>
              <a:t>TP-19 Non IMRT Treatment Plan Checks by Physicist</a:t>
            </a:r>
          </a:p>
          <a:p>
            <a:pPr>
              <a:lnSpc>
                <a:spcPct val="80000"/>
              </a:lnSpc>
              <a:buFont typeface="Wingdings" pitchFamily="2" charset="2"/>
              <a:buChar char="Ø"/>
            </a:pPr>
            <a:r>
              <a:rPr lang="en-US" sz="1800" dirty="0"/>
              <a:t>TP-25 Guidelines for Monitor Unit </a:t>
            </a:r>
            <a:r>
              <a:rPr lang="en-US" sz="1800" dirty="0" err="1"/>
              <a:t>Calcs</a:t>
            </a:r>
            <a:r>
              <a:rPr lang="en-US" sz="1800" dirty="0"/>
              <a:t> &amp; Second Checks for Electron Beams</a:t>
            </a:r>
          </a:p>
          <a:p>
            <a:pPr>
              <a:lnSpc>
                <a:spcPct val="80000"/>
              </a:lnSpc>
              <a:buFont typeface="Wingdings" pitchFamily="2" charset="2"/>
              <a:buChar char="Ø"/>
            </a:pPr>
            <a:r>
              <a:rPr lang="en-US" sz="1800" dirty="0"/>
              <a:t>TP-29 Patient Transfer Guidelines</a:t>
            </a:r>
          </a:p>
          <a:p>
            <a:pPr>
              <a:lnSpc>
                <a:spcPct val="80000"/>
              </a:lnSpc>
              <a:buFont typeface="Wingdings" pitchFamily="2" charset="2"/>
              <a:buChar char="Ø"/>
            </a:pPr>
            <a:r>
              <a:rPr lang="en-US" sz="1800" dirty="0"/>
              <a:t>Treatment Plan Checks-Standard Practice-External Beam Plans</a:t>
            </a:r>
          </a:p>
        </p:txBody>
      </p:sp>
      <p:sp>
        <p:nvSpPr>
          <p:cNvPr id="171013" name="Text Box 5"/>
          <p:cNvSpPr txBox="1">
            <a:spLocks noChangeArrowheads="1"/>
          </p:cNvSpPr>
          <p:nvPr/>
        </p:nvSpPr>
        <p:spPr bwMode="auto">
          <a:xfrm>
            <a:off x="1447800" y="5791200"/>
            <a:ext cx="5410200" cy="307777"/>
          </a:xfrm>
          <a:prstGeom prst="rect">
            <a:avLst/>
          </a:prstGeom>
          <a:noFill/>
          <a:ln w="12700">
            <a:noFill/>
            <a:miter lim="800000"/>
            <a:headEnd/>
            <a:tailEnd/>
          </a:ln>
          <a:effectLst/>
        </p:spPr>
        <p:txBody>
          <a:bodyPr>
            <a:spAutoFit/>
          </a:bodyPr>
          <a:lstStyle/>
          <a:p>
            <a:pPr>
              <a:spcBef>
                <a:spcPct val="50000"/>
              </a:spcBef>
            </a:pPr>
            <a:r>
              <a:rPr lang="en-US" dirty="0">
                <a:solidFill>
                  <a:schemeClr val="tx1">
                    <a:lumMod val="65000"/>
                  </a:schemeClr>
                </a:solidFill>
              </a:rPr>
              <a:t>Available:   J:\USERS\Mehran\TPS QA\Draft</a:t>
            </a:r>
          </a:p>
        </p:txBody>
      </p:sp>
      <p:sp>
        <p:nvSpPr>
          <p:cNvPr id="5" name="Footer Placeholder 5"/>
          <p:cNvSpPr>
            <a:spLocks noGrp="1"/>
          </p:cNvSpPr>
          <p:nvPr>
            <p:ph type="ftr" sz="quarter" idx="4294967295"/>
          </p:nvPr>
        </p:nvSpPr>
        <p:spPr>
          <a:xfrm>
            <a:off x="457200" y="6324600"/>
            <a:ext cx="8229600" cy="384048"/>
          </a:xfrm>
          <a:prstGeom prst="rect">
            <a:avLst/>
          </a:prstGeo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normAutofit/>
          </a:bodyPr>
          <a:lstStyle/>
          <a:p>
            <a:r>
              <a:rPr lang="en-US" sz="4800" b="1" dirty="0"/>
              <a:t>Quarterly Tests</a:t>
            </a:r>
          </a:p>
        </p:txBody>
      </p:sp>
      <p:pic>
        <p:nvPicPr>
          <p:cNvPr id="177155" name="Picture 3"/>
          <p:cNvPicPr>
            <a:picLocks noGrp="1" noChangeAspect="1" noChangeArrowheads="1"/>
          </p:cNvPicPr>
          <p:nvPr>
            <p:ph type="body" idx="1"/>
          </p:nvPr>
        </p:nvPicPr>
        <p:blipFill>
          <a:blip r:embed="rId2"/>
          <a:srcRect/>
          <a:stretch>
            <a:fillRect/>
          </a:stretch>
        </p:blipFill>
        <p:spPr>
          <a:xfrm>
            <a:off x="914400" y="2057400"/>
            <a:ext cx="7772400" cy="4114800"/>
          </a:xfr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normAutofit/>
          </a:bodyPr>
          <a:lstStyle/>
          <a:p>
            <a:r>
              <a:rPr lang="en-US" sz="4800" b="1" dirty="0"/>
              <a:t>Quarterly (QTPS1) - CPU</a:t>
            </a:r>
          </a:p>
        </p:txBody>
      </p:sp>
      <p:sp>
        <p:nvSpPr>
          <p:cNvPr id="178179" name="Rectangle 3"/>
          <p:cNvSpPr>
            <a:spLocks noGrp="1" noChangeArrowheads="1"/>
          </p:cNvSpPr>
          <p:nvPr>
            <p:ph type="body" idx="1"/>
          </p:nvPr>
        </p:nvSpPr>
        <p:spPr>
          <a:xfrm>
            <a:off x="457200" y="1905000"/>
            <a:ext cx="8229600" cy="3200400"/>
          </a:xfrm>
        </p:spPr>
        <p:txBody>
          <a:bodyPr/>
          <a:lstStyle/>
          <a:p>
            <a:pPr>
              <a:lnSpc>
                <a:spcPct val="90000"/>
              </a:lnSpc>
              <a:buFont typeface="Wingdings" pitchFamily="2" charset="2"/>
              <a:buChar char="Ø"/>
            </a:pPr>
            <a:r>
              <a:rPr lang="en-US" sz="2800" dirty="0"/>
              <a:t>To check that the CPU, memory, file systems and operating system are functioning optimally.</a:t>
            </a:r>
          </a:p>
          <a:p>
            <a:pPr>
              <a:lnSpc>
                <a:spcPct val="90000"/>
              </a:lnSpc>
              <a:buFont typeface="Wingdings" pitchFamily="2" charset="2"/>
              <a:buChar char="Ø"/>
            </a:pPr>
            <a:r>
              <a:rPr lang="en-US" sz="2800" dirty="0"/>
              <a:t>The system should be checked if error message is displayed during rebooting process.</a:t>
            </a:r>
          </a:p>
          <a:p>
            <a:pPr>
              <a:lnSpc>
                <a:spcPct val="90000"/>
              </a:lnSpc>
              <a:buFont typeface="Wingdings" pitchFamily="2" charset="2"/>
              <a:buChar char="Ø"/>
            </a:pPr>
            <a:r>
              <a:rPr lang="en-US" sz="2800" dirty="0"/>
              <a:t>Using Windows log file to track any error or message when system reboot.</a:t>
            </a:r>
          </a:p>
        </p:txBody>
      </p:sp>
      <p:sp>
        <p:nvSpPr>
          <p:cNvPr id="4" name="Footer Placeholder 5"/>
          <p:cNvSpPr>
            <a:spLocks noGrp="1"/>
          </p:cNvSpPr>
          <p:nvPr>
            <p:ph type="ftr" sz="quarter" idx="4294967295"/>
          </p:nvPr>
        </p:nvSpPr>
        <p:spPr>
          <a:xfrm>
            <a:off x="457200" y="6203667"/>
            <a:ext cx="8229600" cy="384048"/>
          </a:xfrm>
          <a:prstGeom prst="rect">
            <a:avLst/>
          </a:prstGeo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normAutofit/>
          </a:bodyPr>
          <a:lstStyle/>
          <a:p>
            <a:r>
              <a:rPr lang="en-US" sz="4800" b="1" dirty="0"/>
              <a:t>Quarterly (QTPS2)- Digitizer</a:t>
            </a:r>
          </a:p>
        </p:txBody>
      </p:sp>
      <p:sp>
        <p:nvSpPr>
          <p:cNvPr id="179203" name="Rectangle 3"/>
          <p:cNvSpPr>
            <a:spLocks noGrp="1" noChangeArrowheads="1"/>
          </p:cNvSpPr>
          <p:nvPr>
            <p:ph type="body" idx="1"/>
          </p:nvPr>
        </p:nvSpPr>
        <p:spPr/>
        <p:txBody>
          <a:bodyPr/>
          <a:lstStyle/>
          <a:p>
            <a:r>
              <a:rPr lang="en-US" sz="2400" dirty="0"/>
              <a:t>To check that the digitizer sensitivity has not drifted. A known contour has been digitized accurately.</a:t>
            </a:r>
          </a:p>
          <a:p>
            <a:endParaRPr lang="en-US" sz="2400" dirty="0"/>
          </a:p>
        </p:txBody>
      </p:sp>
      <p:pic>
        <p:nvPicPr>
          <p:cNvPr id="179204" name="Picture 4"/>
          <p:cNvPicPr>
            <a:picLocks noChangeAspect="1" noChangeArrowheads="1"/>
          </p:cNvPicPr>
          <p:nvPr/>
        </p:nvPicPr>
        <p:blipFill>
          <a:blip r:embed="rId2"/>
          <a:srcRect/>
          <a:stretch>
            <a:fillRect/>
          </a:stretch>
        </p:blipFill>
        <p:spPr bwMode="auto">
          <a:xfrm>
            <a:off x="1933575" y="3171825"/>
            <a:ext cx="5153025" cy="2771775"/>
          </a:xfrm>
          <a:prstGeom prst="rect">
            <a:avLst/>
          </a:prstGeom>
          <a:noFill/>
          <a:ln w="12700">
            <a:noFill/>
            <a:miter lim="800000"/>
            <a:headEnd/>
            <a:tailEnd/>
          </a:ln>
          <a:effectLst/>
        </p:spPr>
      </p:pic>
      <p:sp>
        <p:nvSpPr>
          <p:cNvPr id="5" name="Footer Placeholder 5"/>
          <p:cNvSpPr>
            <a:spLocks noGrp="1"/>
          </p:cNvSpPr>
          <p:nvPr>
            <p:ph type="ftr" sz="quarter" idx="4294967295"/>
          </p:nvPr>
        </p:nvSpPr>
        <p:spPr>
          <a:xfrm>
            <a:off x="457200" y="6203667"/>
            <a:ext cx="8229600" cy="384048"/>
          </a:xfrm>
          <a:prstGeom prst="rect">
            <a:avLst/>
          </a:prstGeo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533400" y="685800"/>
            <a:ext cx="8410575" cy="914400"/>
          </a:xfrm>
        </p:spPr>
        <p:txBody>
          <a:bodyPr>
            <a:noAutofit/>
          </a:bodyPr>
          <a:lstStyle/>
          <a:p>
            <a:r>
              <a:rPr lang="en-US" sz="3200" b="1" dirty="0"/>
              <a:t>Quarterly (QTPS3)- Electronic Plan Transfer</a:t>
            </a:r>
          </a:p>
        </p:txBody>
      </p:sp>
      <p:sp>
        <p:nvSpPr>
          <p:cNvPr id="188419" name="Rectangle 3"/>
          <p:cNvSpPr>
            <a:spLocks noGrp="1" noChangeArrowheads="1"/>
          </p:cNvSpPr>
          <p:nvPr>
            <p:ph type="body" idx="1"/>
          </p:nvPr>
        </p:nvSpPr>
        <p:spPr>
          <a:xfrm>
            <a:off x="1182688" y="2017713"/>
            <a:ext cx="7772400" cy="3087687"/>
          </a:xfrm>
        </p:spPr>
        <p:txBody>
          <a:bodyPr/>
          <a:lstStyle/>
          <a:p>
            <a:pPr>
              <a:buFont typeface="Wingdings" pitchFamily="2" charset="2"/>
              <a:buChar char="Ø"/>
            </a:pPr>
            <a:r>
              <a:rPr lang="en-US" sz="2800"/>
              <a:t>Using a standard set of clinical plans covering a range of treatment configurations , confirm that the data are accurately transferred from the TPS to the therapy machine.</a:t>
            </a:r>
          </a:p>
          <a:p>
            <a:r>
              <a:rPr lang="en-US" sz="2800"/>
              <a:t>Five different plans have designed to cover a different range of parameters.</a:t>
            </a:r>
          </a:p>
        </p:txBody>
      </p:sp>
      <p:sp>
        <p:nvSpPr>
          <p:cNvPr id="4" name="Footer Placeholder 5"/>
          <p:cNvSpPr>
            <a:spLocks noGrp="1"/>
          </p:cNvSpPr>
          <p:nvPr>
            <p:ph type="ftr" sz="quarter" idx="4294967295"/>
          </p:nvPr>
        </p:nvSpPr>
        <p:spPr>
          <a:xfrm>
            <a:off x="457200" y="6203667"/>
            <a:ext cx="8229600" cy="384048"/>
          </a:xfrm>
          <a:prstGeom prst="rect">
            <a:avLst/>
          </a:prstGeom>
        </p:spPr>
        <p:txBody>
          <a:bodyPr/>
          <a:lstStyle/>
          <a:p>
            <a:pPr algn="r"/>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381000" y="685800"/>
            <a:ext cx="8458200" cy="685800"/>
          </a:xfrm>
        </p:spPr>
        <p:txBody>
          <a:bodyPr>
            <a:noAutofit/>
          </a:bodyPr>
          <a:lstStyle/>
          <a:p>
            <a:r>
              <a:rPr lang="en-US" sz="3200" b="1" dirty="0"/>
              <a:t>Issues to address for Electronic Plan Transfer</a:t>
            </a:r>
          </a:p>
        </p:txBody>
      </p:sp>
      <p:pic>
        <p:nvPicPr>
          <p:cNvPr id="181251" name="Picture 3"/>
          <p:cNvPicPr>
            <a:picLocks noGrp="1" noChangeAspect="1" noChangeArrowheads="1"/>
          </p:cNvPicPr>
          <p:nvPr>
            <p:ph type="body" idx="1"/>
          </p:nvPr>
        </p:nvPicPr>
        <p:blipFill>
          <a:blip r:embed="rId2"/>
          <a:srcRect/>
          <a:stretch>
            <a:fillRect/>
          </a:stretch>
        </p:blipFill>
        <p:spPr>
          <a:xfrm>
            <a:off x="685800" y="1712913"/>
            <a:ext cx="7772400" cy="4459287"/>
          </a:xfrm>
        </p:spPr>
      </p:pic>
      <p:sp>
        <p:nvSpPr>
          <p:cNvPr id="4" name="Footer Placeholder 5"/>
          <p:cNvSpPr>
            <a:spLocks noGrp="1"/>
          </p:cNvSpPr>
          <p:nvPr>
            <p:ph type="ftr" sz="quarter" idx="4294967295"/>
          </p:nvPr>
        </p:nvSpPr>
        <p:spPr>
          <a:xfrm>
            <a:off x="457200" y="6203667"/>
            <a:ext cx="8229600" cy="384048"/>
          </a:xfrm>
          <a:prstGeom prst="rect">
            <a:avLst/>
          </a:prstGeom>
        </p:spPr>
        <p:txBody>
          <a:bodyPr/>
          <a:lstStyle/>
          <a:p>
            <a:pPr algn="r"/>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normAutofit/>
          </a:bodyPr>
          <a:lstStyle/>
          <a:p>
            <a:r>
              <a:rPr lang="en-US" sz="4400" b="1" dirty="0"/>
              <a:t>Electronic Plan Transfer tests</a:t>
            </a:r>
          </a:p>
        </p:txBody>
      </p:sp>
      <p:pic>
        <p:nvPicPr>
          <p:cNvPr id="190467" name="Picture 3"/>
          <p:cNvPicPr>
            <a:picLocks noGrp="1" noChangeAspect="1" noChangeArrowheads="1"/>
          </p:cNvPicPr>
          <p:nvPr>
            <p:ph type="body" idx="1"/>
          </p:nvPr>
        </p:nvPicPr>
        <p:blipFill>
          <a:blip r:embed="rId2"/>
          <a:srcRect/>
          <a:stretch>
            <a:fillRect/>
          </a:stretch>
        </p:blipFill>
        <p:spPr>
          <a:xfrm>
            <a:off x="914400" y="2057400"/>
            <a:ext cx="7162800" cy="4343400"/>
          </a:xfr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609600" y="685800"/>
            <a:ext cx="7793037" cy="914400"/>
          </a:xfrm>
        </p:spPr>
        <p:txBody>
          <a:bodyPr>
            <a:normAutofit/>
          </a:bodyPr>
          <a:lstStyle/>
          <a:p>
            <a:r>
              <a:rPr lang="en-US" sz="4000" b="1" dirty="0"/>
              <a:t>Quarterly (QTPS4) – Plan details</a:t>
            </a:r>
          </a:p>
        </p:txBody>
      </p:sp>
      <p:sp>
        <p:nvSpPr>
          <p:cNvPr id="191491" name="Rectangle 3"/>
          <p:cNvSpPr>
            <a:spLocks noGrp="1" noChangeArrowheads="1"/>
          </p:cNvSpPr>
          <p:nvPr>
            <p:ph type="body" idx="1"/>
          </p:nvPr>
        </p:nvSpPr>
        <p:spPr>
          <a:xfrm>
            <a:off x="76200" y="2703513"/>
            <a:ext cx="3276600" cy="1792287"/>
          </a:xfrm>
        </p:spPr>
        <p:txBody>
          <a:bodyPr/>
          <a:lstStyle/>
          <a:p>
            <a:pPr>
              <a:lnSpc>
                <a:spcPct val="80000"/>
              </a:lnSpc>
              <a:buFont typeface="Wingdings" pitchFamily="2" charset="2"/>
              <a:buChar char="Ø"/>
            </a:pPr>
            <a:r>
              <a:rPr lang="en-US" sz="1800"/>
              <a:t>To check that the plan information shown on hard copy has not changed. </a:t>
            </a:r>
          </a:p>
          <a:p>
            <a:pPr>
              <a:lnSpc>
                <a:spcPct val="80000"/>
              </a:lnSpc>
              <a:buFont typeface="Wingdings" pitchFamily="2" charset="2"/>
              <a:buChar char="Ø"/>
            </a:pPr>
            <a:r>
              <a:rPr lang="en-US" sz="1800"/>
              <a:t>To check isocentre co-ordinates, details of field size, wedges, etc., are printed exactly as before.</a:t>
            </a:r>
          </a:p>
        </p:txBody>
      </p:sp>
      <p:pic>
        <p:nvPicPr>
          <p:cNvPr id="191492" name="Picture 4"/>
          <p:cNvPicPr>
            <a:picLocks noChangeAspect="1" noChangeArrowheads="1"/>
          </p:cNvPicPr>
          <p:nvPr/>
        </p:nvPicPr>
        <p:blipFill>
          <a:blip r:embed="rId2"/>
          <a:srcRect/>
          <a:stretch>
            <a:fillRect/>
          </a:stretch>
        </p:blipFill>
        <p:spPr bwMode="auto">
          <a:xfrm>
            <a:off x="3352800" y="2057400"/>
            <a:ext cx="5486400" cy="439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81000" y="6203667"/>
            <a:ext cx="83820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pic>
        <p:nvPicPr>
          <p:cNvPr id="3" name="Picture 2" descr="canadamap.jpg"/>
          <p:cNvPicPr>
            <a:picLocks noChangeAspect="1"/>
          </p:cNvPicPr>
          <p:nvPr/>
        </p:nvPicPr>
        <p:blipFill>
          <a:blip r:embed="rId3"/>
          <a:stretch>
            <a:fillRect/>
          </a:stretch>
        </p:blipFill>
        <p:spPr>
          <a:xfrm>
            <a:off x="685800" y="228601"/>
            <a:ext cx="7924800" cy="5867400"/>
          </a:xfrm>
          <a:prstGeom prst="rect">
            <a:avLst/>
          </a:prstGeom>
        </p:spPr>
      </p:pic>
      <p:cxnSp>
        <p:nvCxnSpPr>
          <p:cNvPr id="14" name="Straight Arrow Connector 13"/>
          <p:cNvCxnSpPr/>
          <p:nvPr/>
        </p:nvCxnSpPr>
        <p:spPr>
          <a:xfrm rot="10800000" flipV="1">
            <a:off x="3200400" y="2819400"/>
            <a:ext cx="4038600" cy="18288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H="1">
            <a:off x="228600" y="2286000"/>
            <a:ext cx="3886200" cy="6858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457200" y="152400"/>
            <a:ext cx="8077200" cy="914400"/>
          </a:xfrm>
        </p:spPr>
        <p:txBody>
          <a:bodyPr>
            <a:normAutofit/>
          </a:bodyPr>
          <a:lstStyle/>
          <a:p>
            <a:r>
              <a:rPr lang="en-US" sz="4400" b="1" dirty="0"/>
              <a:t>Quarterly (QTPS5) – Printer</a:t>
            </a:r>
          </a:p>
        </p:txBody>
      </p:sp>
      <p:sp>
        <p:nvSpPr>
          <p:cNvPr id="192515" name="Rectangle 3"/>
          <p:cNvSpPr>
            <a:spLocks noGrp="1" noChangeArrowheads="1"/>
          </p:cNvSpPr>
          <p:nvPr>
            <p:ph type="body" idx="1"/>
          </p:nvPr>
        </p:nvSpPr>
        <p:spPr>
          <a:xfrm>
            <a:off x="762000" y="5334000"/>
            <a:ext cx="6705600" cy="914400"/>
          </a:xfrm>
        </p:spPr>
        <p:txBody>
          <a:bodyPr>
            <a:normAutofit lnSpcReduction="10000"/>
          </a:bodyPr>
          <a:lstStyle/>
          <a:p>
            <a:pPr>
              <a:buFont typeface="Wingdings" pitchFamily="2" charset="2"/>
              <a:buChar char="Ø"/>
            </a:pPr>
            <a:r>
              <a:rPr lang="en-US" sz="2800" dirty="0"/>
              <a:t>Check the dimensions on the print out against the plan plots.</a:t>
            </a:r>
          </a:p>
        </p:txBody>
      </p:sp>
      <p:pic>
        <p:nvPicPr>
          <p:cNvPr id="192516" name="Picture 4"/>
          <p:cNvPicPr>
            <a:picLocks noChangeAspect="1" noChangeArrowheads="1"/>
          </p:cNvPicPr>
          <p:nvPr/>
        </p:nvPicPr>
        <p:blipFill>
          <a:blip r:embed="rId2"/>
          <a:srcRect/>
          <a:stretch>
            <a:fillRect/>
          </a:stretch>
        </p:blipFill>
        <p:spPr bwMode="auto">
          <a:xfrm>
            <a:off x="1600200" y="1219200"/>
            <a:ext cx="5410200" cy="4191000"/>
          </a:xfrm>
          <a:prstGeom prst="rect">
            <a:avLst/>
          </a:prstGeom>
          <a:noFill/>
          <a:ln w="12700">
            <a:noFill/>
            <a:miter lim="800000"/>
            <a:headEnd/>
            <a:tailEnd/>
          </a:ln>
          <a:effectLst/>
        </p:spPr>
      </p:pic>
      <p:sp>
        <p:nvSpPr>
          <p:cNvPr id="5" name="Footer Placeholder 5"/>
          <p:cNvSpPr>
            <a:spLocks noGrp="1"/>
          </p:cNvSpPr>
          <p:nvPr>
            <p:ph type="ftr" sz="quarter" idx="4294967295"/>
          </p:nvPr>
        </p:nvSpPr>
        <p:spPr>
          <a:xfrm>
            <a:off x="533400" y="6248400"/>
            <a:ext cx="8229600" cy="384048"/>
          </a:xfrm>
          <a:prstGeom prst="rect">
            <a:avLst/>
          </a:prstGeom>
        </p:spPr>
        <p:txBody>
          <a:bodyPr/>
          <a:lstStyle/>
          <a:p>
            <a:pPr algn="r"/>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1150938" y="685800"/>
            <a:ext cx="7793037" cy="990600"/>
          </a:xfrm>
        </p:spPr>
        <p:txBody>
          <a:bodyPr/>
          <a:lstStyle/>
          <a:p>
            <a:r>
              <a:rPr lang="en-US" sz="3200"/>
              <a:t>Quarterly (CT geometry/density test)</a:t>
            </a:r>
          </a:p>
        </p:txBody>
      </p:sp>
      <p:sp>
        <p:nvSpPr>
          <p:cNvPr id="193539" name="Rectangle 3"/>
          <p:cNvSpPr>
            <a:spLocks noGrp="1" noChangeArrowheads="1"/>
          </p:cNvSpPr>
          <p:nvPr>
            <p:ph type="body" idx="1"/>
          </p:nvPr>
        </p:nvSpPr>
        <p:spPr/>
        <p:txBody>
          <a:bodyPr/>
          <a:lstStyle/>
          <a:p>
            <a:pPr>
              <a:buFont typeface="Wingdings" pitchFamily="2" charset="2"/>
              <a:buChar char="Ø"/>
            </a:pPr>
            <a:r>
              <a:rPr lang="en-US" sz="2400"/>
              <a:t>To check that the CT geometry and the relationship between CT number and density has not changed.</a:t>
            </a:r>
          </a:p>
          <a:p>
            <a:endParaRPr lang="en-US" sz="2400"/>
          </a:p>
        </p:txBody>
      </p:sp>
      <p:pic>
        <p:nvPicPr>
          <p:cNvPr id="193540" name="Picture 4"/>
          <p:cNvPicPr>
            <a:picLocks noChangeAspect="1" noChangeArrowheads="1"/>
          </p:cNvPicPr>
          <p:nvPr/>
        </p:nvPicPr>
        <p:blipFill>
          <a:blip r:embed="rId2"/>
          <a:srcRect/>
          <a:stretch>
            <a:fillRect/>
          </a:stretch>
        </p:blipFill>
        <p:spPr bwMode="auto">
          <a:xfrm>
            <a:off x="1025525" y="3048000"/>
            <a:ext cx="3317875" cy="3206750"/>
          </a:xfrm>
          <a:prstGeom prst="rect">
            <a:avLst/>
          </a:prstGeom>
          <a:noFill/>
          <a:ln w="12700">
            <a:noFill/>
            <a:miter lim="800000"/>
            <a:headEnd/>
            <a:tailEnd/>
          </a:ln>
          <a:effectLst/>
        </p:spPr>
      </p:pic>
      <p:pic>
        <p:nvPicPr>
          <p:cNvPr id="193541" name="Picture 5"/>
          <p:cNvPicPr>
            <a:picLocks noChangeAspect="1" noChangeArrowheads="1"/>
          </p:cNvPicPr>
          <p:nvPr/>
        </p:nvPicPr>
        <p:blipFill>
          <a:blip r:embed="rId3"/>
          <a:srcRect/>
          <a:stretch>
            <a:fillRect/>
          </a:stretch>
        </p:blipFill>
        <p:spPr bwMode="auto">
          <a:xfrm>
            <a:off x="5181600" y="3581400"/>
            <a:ext cx="1885950" cy="1676400"/>
          </a:xfrm>
          <a:prstGeom prst="rect">
            <a:avLst/>
          </a:prstGeom>
          <a:solidFill>
            <a:srgbClr val="FFFFFF"/>
          </a:solidFill>
          <a:ln w="9525">
            <a:noFill/>
            <a:miter lim="800000"/>
            <a:headEnd/>
            <a:tailEnd/>
          </a:ln>
        </p:spPr>
      </p:pic>
      <p:sp>
        <p:nvSpPr>
          <p:cNvPr id="193542" name="Text Box 6"/>
          <p:cNvSpPr txBox="1">
            <a:spLocks noChangeArrowheads="1"/>
          </p:cNvSpPr>
          <p:nvPr/>
        </p:nvSpPr>
        <p:spPr bwMode="auto">
          <a:xfrm>
            <a:off x="4267200" y="5410200"/>
            <a:ext cx="4093878" cy="338554"/>
          </a:xfrm>
          <a:prstGeom prst="rect">
            <a:avLst/>
          </a:prstGeom>
          <a:noFill/>
          <a:ln w="12700">
            <a:noFill/>
            <a:miter lim="800000"/>
            <a:headEnd/>
            <a:tailEnd/>
          </a:ln>
          <a:effectLst/>
        </p:spPr>
        <p:txBody>
          <a:bodyPr wrap="none">
            <a:spAutoFit/>
          </a:bodyPr>
          <a:lstStyle/>
          <a:p>
            <a:r>
              <a:rPr lang="en-CA" sz="1600" b="1" dirty="0"/>
              <a:t>(CIRS Model 62 Electron Density Phantom)</a:t>
            </a:r>
            <a:r>
              <a:rPr lang="en-US" sz="1600" b="1" dirty="0"/>
              <a:t> </a:t>
            </a:r>
          </a:p>
        </p:txBody>
      </p:sp>
      <p:sp>
        <p:nvSpPr>
          <p:cNvPr id="7" name="Footer Placeholder 5"/>
          <p:cNvSpPr>
            <a:spLocks noGrp="1"/>
          </p:cNvSpPr>
          <p:nvPr>
            <p:ph type="ftr" sz="quarter" idx="4294967295"/>
          </p:nvPr>
        </p:nvSpPr>
        <p:spPr>
          <a:xfrm>
            <a:off x="457200" y="6248400"/>
            <a:ext cx="8229600" cy="384048"/>
          </a:xfrm>
          <a:prstGeom prst="rect">
            <a:avLst/>
          </a:prstGeom>
        </p:spPr>
        <p:txBody>
          <a:bodyPr/>
          <a:lstStyle/>
          <a:p>
            <a:pPr algn="r"/>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457200" y="533400"/>
            <a:ext cx="8486775" cy="762000"/>
          </a:xfrm>
        </p:spPr>
        <p:txBody>
          <a:bodyPr>
            <a:normAutofit fontScale="90000"/>
          </a:bodyPr>
          <a:lstStyle/>
          <a:p>
            <a:r>
              <a:rPr lang="en-US" sz="4000" b="1" dirty="0"/>
              <a:t>Quarterly (CT geometry/density test)</a:t>
            </a:r>
          </a:p>
        </p:txBody>
      </p:sp>
      <p:pic>
        <p:nvPicPr>
          <p:cNvPr id="197532" name="Picture 924" descr="CT table"/>
          <p:cNvPicPr>
            <a:picLocks noChangeAspect="1" noChangeArrowheads="1"/>
          </p:cNvPicPr>
          <p:nvPr/>
        </p:nvPicPr>
        <p:blipFill>
          <a:blip r:embed="rId2"/>
          <a:srcRect/>
          <a:stretch>
            <a:fillRect/>
          </a:stretch>
        </p:blipFill>
        <p:spPr bwMode="auto">
          <a:xfrm>
            <a:off x="533400" y="1371600"/>
            <a:ext cx="5465763" cy="3902075"/>
          </a:xfrm>
          <a:prstGeom prst="rect">
            <a:avLst/>
          </a:prstGeom>
          <a:noFill/>
        </p:spPr>
      </p:pic>
      <p:pic>
        <p:nvPicPr>
          <p:cNvPr id="197533" name="Picture 925"/>
          <p:cNvPicPr>
            <a:picLocks noChangeAspect="1" noChangeArrowheads="1"/>
          </p:cNvPicPr>
          <p:nvPr/>
        </p:nvPicPr>
        <p:blipFill>
          <a:blip r:embed="rId3"/>
          <a:srcRect/>
          <a:stretch>
            <a:fillRect/>
          </a:stretch>
        </p:blipFill>
        <p:spPr bwMode="auto">
          <a:xfrm>
            <a:off x="6172200" y="2057400"/>
            <a:ext cx="2209800" cy="2057400"/>
          </a:xfrm>
          <a:prstGeom prst="rect">
            <a:avLst/>
          </a:prstGeom>
          <a:solidFill>
            <a:srgbClr val="FFFFFF"/>
          </a:solidFill>
          <a:ln w="9525">
            <a:noFill/>
            <a:miter lim="800000"/>
            <a:headEnd/>
            <a:tailEnd/>
          </a:ln>
        </p:spPr>
      </p:pic>
      <p:sp>
        <p:nvSpPr>
          <p:cNvPr id="197535" name="Text Box 927"/>
          <p:cNvSpPr txBox="1">
            <a:spLocks noChangeArrowheads="1"/>
          </p:cNvSpPr>
          <p:nvPr/>
        </p:nvSpPr>
        <p:spPr bwMode="auto">
          <a:xfrm>
            <a:off x="304800" y="5334000"/>
            <a:ext cx="8382000" cy="646331"/>
          </a:xfrm>
          <a:prstGeom prst="rect">
            <a:avLst/>
          </a:prstGeom>
          <a:noFill/>
          <a:ln w="12700">
            <a:noFill/>
            <a:miter lim="800000"/>
            <a:headEnd/>
            <a:tailEnd/>
          </a:ln>
          <a:effectLst/>
        </p:spPr>
        <p:txBody>
          <a:bodyPr>
            <a:spAutoFit/>
          </a:bodyPr>
          <a:lstStyle/>
          <a:p>
            <a:r>
              <a:rPr lang="en-US" sz="1800" b="1" dirty="0">
                <a:solidFill>
                  <a:schemeClr val="tx2"/>
                </a:solidFill>
              </a:rPr>
              <a:t>Protocol used : (</a:t>
            </a:r>
            <a:r>
              <a:rPr lang="en-US" sz="1800" b="1" dirty="0" err="1">
                <a:solidFill>
                  <a:schemeClr val="tx2"/>
                </a:solidFill>
              </a:rPr>
              <a:t>Oncobody</a:t>
            </a:r>
            <a:r>
              <a:rPr lang="en-US" sz="1800" b="1" dirty="0">
                <a:solidFill>
                  <a:schemeClr val="tx2"/>
                </a:solidFill>
              </a:rPr>
              <a:t> Abdomen): 120 </a:t>
            </a:r>
            <a:r>
              <a:rPr lang="en-US" sz="1800" b="1" dirty="0" err="1">
                <a:solidFill>
                  <a:schemeClr val="tx2"/>
                </a:solidFill>
              </a:rPr>
              <a:t>kVp</a:t>
            </a:r>
            <a:r>
              <a:rPr lang="en-US" sz="1800" b="1" dirty="0">
                <a:solidFill>
                  <a:schemeClr val="tx2"/>
                </a:solidFill>
              </a:rPr>
              <a:t>, Collimation 16x1.5, FOV=350 mm, Standard Filter (B), Standard resolution, slice thickness = 3mm.</a:t>
            </a:r>
          </a:p>
        </p:txBody>
      </p:sp>
      <p:sp>
        <p:nvSpPr>
          <p:cNvPr id="6" name="Footer Placeholder 5"/>
          <p:cNvSpPr>
            <a:spLocks noGrp="1"/>
          </p:cNvSpPr>
          <p:nvPr>
            <p:ph type="ftr" sz="quarter" idx="4294967295"/>
          </p:nvPr>
        </p:nvSpPr>
        <p:spPr>
          <a:xfrm>
            <a:off x="457200" y="6324600"/>
            <a:ext cx="8229600" cy="384048"/>
          </a:xfrm>
          <a:prstGeom prst="rect">
            <a:avLst/>
          </a:prstGeom>
        </p:spPr>
        <p:txBody>
          <a:bodyPr/>
          <a:lstStyle/>
          <a:p>
            <a:pPr algn="r"/>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normAutofit/>
          </a:bodyPr>
          <a:lstStyle/>
          <a:p>
            <a:r>
              <a:rPr lang="en-US" sz="3600" b="1" dirty="0"/>
              <a:t>Quarterly (CT geometry/density test)</a:t>
            </a:r>
          </a:p>
        </p:txBody>
      </p:sp>
      <p:pic>
        <p:nvPicPr>
          <p:cNvPr id="194564" name="Picture 4"/>
          <p:cNvPicPr>
            <a:picLocks noGrp="1" noChangeAspect="1" noChangeArrowheads="1"/>
          </p:cNvPicPr>
          <p:nvPr>
            <p:ph type="body" idx="4294967295"/>
          </p:nvPr>
        </p:nvPicPr>
        <p:blipFill>
          <a:blip r:embed="rId3" cstate="print"/>
          <a:srcRect/>
          <a:stretch>
            <a:fillRect/>
          </a:stretch>
        </p:blipFill>
        <p:spPr>
          <a:xfrm>
            <a:off x="342900" y="2362200"/>
            <a:ext cx="4000500" cy="3581400"/>
          </a:xfrm>
          <a:noFill/>
          <a:ln/>
        </p:spPr>
      </p:pic>
      <p:graphicFrame>
        <p:nvGraphicFramePr>
          <p:cNvPr id="194565" name="Object 5"/>
          <p:cNvGraphicFramePr>
            <a:graphicFrameLocks noChangeAspect="1"/>
          </p:cNvGraphicFramePr>
          <p:nvPr>
            <p:ph idx="1"/>
          </p:nvPr>
        </p:nvGraphicFramePr>
        <p:xfrm>
          <a:off x="4419600" y="2362200"/>
          <a:ext cx="4495800" cy="3505200"/>
        </p:xfrm>
        <a:graphic>
          <a:graphicData uri="http://schemas.openxmlformats.org/presentationml/2006/ole">
            <p:oleObj spid="_x0000_s805890" name="Chart" r:id="rId4" imgW="5886450" imgH="3762375" progId="Excel.Sheet.8">
              <p:embed/>
            </p:oleObj>
          </a:graphicData>
        </a:graphic>
      </p:graphicFrame>
      <p:sp>
        <p:nvSpPr>
          <p:cNvPr id="194567" name="Text Box 7"/>
          <p:cNvSpPr txBox="1">
            <a:spLocks noChangeArrowheads="1"/>
          </p:cNvSpPr>
          <p:nvPr/>
        </p:nvSpPr>
        <p:spPr bwMode="auto">
          <a:xfrm>
            <a:off x="1066800" y="5867400"/>
            <a:ext cx="2404313" cy="338554"/>
          </a:xfrm>
          <a:prstGeom prst="rect">
            <a:avLst/>
          </a:prstGeom>
          <a:noFill/>
          <a:ln w="12700">
            <a:noFill/>
            <a:miter lim="800000"/>
            <a:headEnd/>
            <a:tailEnd/>
          </a:ln>
          <a:effectLst/>
        </p:spPr>
        <p:txBody>
          <a:bodyPr wrap="none">
            <a:spAutoFit/>
          </a:bodyPr>
          <a:lstStyle/>
          <a:p>
            <a:r>
              <a:rPr lang="en-US" sz="1600" b="1" dirty="0"/>
              <a:t>2 mm / 0.02  or +/- 20 HU</a:t>
            </a:r>
          </a:p>
        </p:txBody>
      </p:sp>
      <p:sp>
        <p:nvSpPr>
          <p:cNvPr id="6" name="Footer Placeholder 5"/>
          <p:cNvSpPr>
            <a:spLocks noGrp="1"/>
          </p:cNvSpPr>
          <p:nvPr>
            <p:ph type="ftr" sz="quarter" idx="4294967295"/>
          </p:nvPr>
        </p:nvSpPr>
        <p:spPr>
          <a:xfrm>
            <a:off x="457200" y="6203667"/>
            <a:ext cx="8229600" cy="384048"/>
          </a:xfrm>
          <a:prstGeom prst="rect">
            <a:avLst/>
          </a:prstGeom>
        </p:spPr>
        <p:txBody>
          <a:bodyPr/>
          <a:lstStyle/>
          <a:p>
            <a:pPr algn="r"/>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normAutofit/>
          </a:bodyPr>
          <a:lstStyle/>
          <a:p>
            <a:r>
              <a:rPr lang="en-US" sz="4800" b="1" dirty="0"/>
              <a:t>Revalidation tests</a:t>
            </a:r>
          </a:p>
        </p:txBody>
      </p:sp>
      <p:sp>
        <p:nvSpPr>
          <p:cNvPr id="200707" name="Rectangle 3"/>
          <p:cNvSpPr>
            <a:spLocks noGrp="1" noChangeArrowheads="1"/>
          </p:cNvSpPr>
          <p:nvPr>
            <p:ph type="body" idx="1"/>
          </p:nvPr>
        </p:nvSpPr>
        <p:spPr>
          <a:xfrm>
            <a:off x="304800" y="2017713"/>
            <a:ext cx="8650288" cy="1411287"/>
          </a:xfrm>
        </p:spPr>
        <p:txBody>
          <a:bodyPr/>
          <a:lstStyle/>
          <a:p>
            <a:pPr>
              <a:buFont typeface="Wingdings" pitchFamily="2" charset="2"/>
              <a:buChar char="Ø"/>
            </a:pPr>
            <a:r>
              <a:rPr lang="en-US" sz="2400" b="1" dirty="0"/>
              <a:t>Check the constancy of external beam dose calculations using a standard set of clinical plans covering a range of geometries. </a:t>
            </a:r>
          </a:p>
          <a:p>
            <a:endParaRPr lang="en-US" sz="2400" dirty="0"/>
          </a:p>
        </p:txBody>
      </p:sp>
      <p:pic>
        <p:nvPicPr>
          <p:cNvPr id="200708" name="Picture 4"/>
          <p:cNvPicPr>
            <a:picLocks noChangeAspect="1" noChangeArrowheads="1"/>
          </p:cNvPicPr>
          <p:nvPr/>
        </p:nvPicPr>
        <p:blipFill>
          <a:blip r:embed="rId2"/>
          <a:srcRect/>
          <a:stretch>
            <a:fillRect/>
          </a:stretch>
        </p:blipFill>
        <p:spPr bwMode="auto">
          <a:xfrm>
            <a:off x="762000" y="3505200"/>
            <a:ext cx="7772400" cy="1066800"/>
          </a:xfrm>
          <a:prstGeom prst="rect">
            <a:avLst/>
          </a:prstGeom>
          <a:noFill/>
          <a:ln w="12700">
            <a:noFill/>
            <a:miter lim="800000"/>
            <a:headEnd/>
            <a:tailEnd/>
          </a:ln>
          <a:effectLst/>
        </p:spPr>
      </p:pic>
      <p:sp>
        <p:nvSpPr>
          <p:cNvPr id="5" name="Footer Placeholder 5"/>
          <p:cNvSpPr>
            <a:spLocks noGrp="1"/>
          </p:cNvSpPr>
          <p:nvPr>
            <p:ph type="ftr" sz="quarter" idx="4294967295"/>
          </p:nvPr>
        </p:nvSpPr>
        <p:spPr>
          <a:xfrm>
            <a:off x="457200" y="6203667"/>
            <a:ext cx="8229600" cy="384048"/>
          </a:xfrm>
          <a:prstGeom prst="rect">
            <a:avLst/>
          </a:prstGeom>
        </p:spPr>
        <p:txBody>
          <a:bodyPr/>
          <a:lstStyle/>
          <a:p>
            <a:pPr algn="r"/>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normAutofit/>
          </a:bodyPr>
          <a:lstStyle/>
          <a:p>
            <a:r>
              <a:rPr lang="en-US" sz="4400" b="1" dirty="0"/>
              <a:t>Revalidation tests</a:t>
            </a:r>
          </a:p>
        </p:txBody>
      </p:sp>
      <p:sp>
        <p:nvSpPr>
          <p:cNvPr id="201731" name="Rectangle 3"/>
          <p:cNvSpPr>
            <a:spLocks noGrp="1" noChangeArrowheads="1"/>
          </p:cNvSpPr>
          <p:nvPr>
            <p:ph type="body" idx="1"/>
          </p:nvPr>
        </p:nvSpPr>
        <p:spPr/>
        <p:txBody>
          <a:bodyPr>
            <a:normAutofit fontScale="92500"/>
          </a:bodyPr>
          <a:lstStyle/>
          <a:p>
            <a:pPr>
              <a:lnSpc>
                <a:spcPct val="80000"/>
              </a:lnSpc>
              <a:buFont typeface="Wingdings" pitchFamily="2" charset="2"/>
              <a:buChar char="Ø"/>
            </a:pPr>
            <a:r>
              <a:rPr lang="en-US" sz="2200" dirty="0">
                <a:solidFill>
                  <a:schemeClr val="bg1"/>
                </a:solidFill>
              </a:rPr>
              <a:t>Test case 1</a:t>
            </a:r>
            <a:r>
              <a:rPr lang="en-US" sz="2200" dirty="0">
                <a:solidFill>
                  <a:schemeClr val="tx2"/>
                </a:solidFill>
              </a:rPr>
              <a:t>: Water phantom, 100-cm SSD, open square field</a:t>
            </a:r>
          </a:p>
          <a:p>
            <a:pPr>
              <a:lnSpc>
                <a:spcPct val="80000"/>
              </a:lnSpc>
              <a:buFont typeface="Wingdings" pitchFamily="2" charset="2"/>
              <a:buChar char="Ø"/>
            </a:pPr>
            <a:r>
              <a:rPr lang="en-US" sz="2200" dirty="0">
                <a:solidFill>
                  <a:schemeClr val="bg1"/>
                </a:solidFill>
              </a:rPr>
              <a:t>Test case 2</a:t>
            </a:r>
            <a:r>
              <a:rPr lang="en-US" sz="2200" dirty="0">
                <a:solidFill>
                  <a:schemeClr val="tx2"/>
                </a:solidFill>
              </a:rPr>
              <a:t>: Water phantom, extended SSD 125 cm, open square field</a:t>
            </a:r>
          </a:p>
          <a:p>
            <a:pPr>
              <a:lnSpc>
                <a:spcPct val="80000"/>
              </a:lnSpc>
              <a:buFont typeface="Wingdings" pitchFamily="2" charset="2"/>
              <a:buChar char="Ø"/>
            </a:pPr>
            <a:r>
              <a:rPr lang="en-US" sz="2200" dirty="0">
                <a:solidFill>
                  <a:schemeClr val="bg1"/>
                </a:solidFill>
              </a:rPr>
              <a:t>Test case 3</a:t>
            </a:r>
            <a:r>
              <a:rPr lang="en-US" sz="2200" dirty="0">
                <a:solidFill>
                  <a:schemeClr val="tx2"/>
                </a:solidFill>
              </a:rPr>
              <a:t>: Water phantom, 100-cm SSD, open rectangular field</a:t>
            </a:r>
          </a:p>
          <a:p>
            <a:pPr>
              <a:lnSpc>
                <a:spcPct val="80000"/>
              </a:lnSpc>
              <a:buFont typeface="Wingdings" pitchFamily="2" charset="2"/>
              <a:buChar char="Ø"/>
            </a:pPr>
            <a:r>
              <a:rPr lang="en-US" sz="2200" dirty="0">
                <a:solidFill>
                  <a:schemeClr val="bg1"/>
                </a:solidFill>
              </a:rPr>
              <a:t>Test case 4</a:t>
            </a:r>
            <a:r>
              <a:rPr lang="en-US" sz="2200" dirty="0">
                <a:solidFill>
                  <a:schemeClr val="tx2"/>
                </a:solidFill>
              </a:rPr>
              <a:t>: Water phantom, 100-cm SSD, wedged square fields</a:t>
            </a:r>
            <a:endParaRPr lang="en-US" sz="2200" b="1" dirty="0">
              <a:solidFill>
                <a:schemeClr val="tx2"/>
              </a:solidFill>
            </a:endParaRPr>
          </a:p>
          <a:p>
            <a:pPr>
              <a:lnSpc>
                <a:spcPct val="80000"/>
              </a:lnSpc>
              <a:buFont typeface="Wingdings" pitchFamily="2" charset="2"/>
              <a:buChar char="Ø"/>
            </a:pPr>
            <a:r>
              <a:rPr lang="en-US" sz="2200" dirty="0">
                <a:solidFill>
                  <a:schemeClr val="bg1"/>
                </a:solidFill>
              </a:rPr>
              <a:t>Test case 5</a:t>
            </a:r>
            <a:r>
              <a:rPr lang="en-US" sz="2200" dirty="0">
                <a:solidFill>
                  <a:schemeClr val="tx2"/>
                </a:solidFill>
              </a:rPr>
              <a:t>: Water phantom, open square field, </a:t>
            </a:r>
            <a:r>
              <a:rPr lang="en-US" sz="2200" dirty="0" err="1">
                <a:solidFill>
                  <a:schemeClr val="tx2"/>
                </a:solidFill>
              </a:rPr>
              <a:t>isocentric</a:t>
            </a:r>
            <a:r>
              <a:rPr lang="en-US" sz="2200" dirty="0">
                <a:solidFill>
                  <a:schemeClr val="tx2"/>
                </a:solidFill>
              </a:rPr>
              <a:t> setup</a:t>
            </a:r>
          </a:p>
          <a:p>
            <a:pPr>
              <a:lnSpc>
                <a:spcPct val="80000"/>
              </a:lnSpc>
              <a:buFont typeface="Wingdings" pitchFamily="2" charset="2"/>
              <a:buChar char="Ø"/>
            </a:pPr>
            <a:r>
              <a:rPr lang="en-US" sz="2200" dirty="0">
                <a:solidFill>
                  <a:schemeClr val="bg1"/>
                </a:solidFill>
              </a:rPr>
              <a:t>Test case 6</a:t>
            </a:r>
            <a:r>
              <a:rPr lang="en-US" sz="2200" dirty="0">
                <a:solidFill>
                  <a:schemeClr val="tx2"/>
                </a:solidFill>
              </a:rPr>
              <a:t>: Water phantom, 100-cm SSD, open square field, oblique </a:t>
            </a:r>
          </a:p>
          <a:p>
            <a:pPr>
              <a:lnSpc>
                <a:spcPct val="80000"/>
              </a:lnSpc>
              <a:buFont typeface="Wingdings" pitchFamily="2" charset="2"/>
              <a:buNone/>
            </a:pPr>
            <a:r>
              <a:rPr lang="en-US" sz="2200" dirty="0">
                <a:solidFill>
                  <a:schemeClr val="tx2"/>
                </a:solidFill>
              </a:rPr>
              <a:t>                        incidence</a:t>
            </a:r>
            <a:endParaRPr lang="en-US" sz="2200" b="1" dirty="0">
              <a:solidFill>
                <a:schemeClr val="tx2"/>
              </a:solidFill>
            </a:endParaRPr>
          </a:p>
          <a:p>
            <a:pPr>
              <a:lnSpc>
                <a:spcPct val="80000"/>
              </a:lnSpc>
              <a:buFont typeface="Wingdings" pitchFamily="2" charset="2"/>
              <a:buChar char="Ø"/>
            </a:pPr>
            <a:r>
              <a:rPr lang="en-US" sz="2200" dirty="0">
                <a:solidFill>
                  <a:schemeClr val="bg1"/>
                </a:solidFill>
              </a:rPr>
              <a:t>Test case 7</a:t>
            </a:r>
            <a:r>
              <a:rPr lang="en-US" sz="2200" dirty="0">
                <a:solidFill>
                  <a:schemeClr val="tx2"/>
                </a:solidFill>
              </a:rPr>
              <a:t>: Water phantom, 100-cm SSD, asymmetric jaws .half beam</a:t>
            </a:r>
          </a:p>
          <a:p>
            <a:pPr>
              <a:lnSpc>
                <a:spcPct val="80000"/>
              </a:lnSpc>
              <a:buFont typeface="Wingdings" pitchFamily="2" charset="2"/>
              <a:buNone/>
            </a:pPr>
            <a:r>
              <a:rPr lang="en-US" sz="2200" dirty="0">
                <a:solidFill>
                  <a:schemeClr val="tx2"/>
                </a:solidFill>
              </a:rPr>
              <a:t>                       and 45° wedge</a:t>
            </a:r>
          </a:p>
          <a:p>
            <a:pPr>
              <a:lnSpc>
                <a:spcPct val="80000"/>
              </a:lnSpc>
              <a:buFont typeface="Wingdings" pitchFamily="2" charset="2"/>
              <a:buChar char="Ø"/>
            </a:pPr>
            <a:r>
              <a:rPr lang="en-US" sz="2200" dirty="0">
                <a:solidFill>
                  <a:schemeClr val="bg1"/>
                </a:solidFill>
              </a:rPr>
              <a:t>Test case 8</a:t>
            </a:r>
            <a:r>
              <a:rPr lang="en-US" sz="2200" dirty="0">
                <a:solidFill>
                  <a:schemeClr val="tx2"/>
                </a:solidFill>
              </a:rPr>
              <a:t>: Water phantom, 100-cm SSD, wedged field, oblique  </a:t>
            </a:r>
          </a:p>
          <a:p>
            <a:pPr>
              <a:lnSpc>
                <a:spcPct val="80000"/>
              </a:lnSpc>
              <a:buFont typeface="Wingdings" pitchFamily="2" charset="2"/>
              <a:buNone/>
            </a:pPr>
            <a:r>
              <a:rPr lang="en-US" sz="2200" dirty="0">
                <a:solidFill>
                  <a:schemeClr val="tx2"/>
                </a:solidFill>
              </a:rPr>
              <a:t>                        incidence</a:t>
            </a:r>
          </a:p>
          <a:p>
            <a:pPr>
              <a:lnSpc>
                <a:spcPct val="80000"/>
              </a:lnSpc>
              <a:buFont typeface="Wingdings" pitchFamily="2" charset="2"/>
              <a:buChar char="Ø"/>
            </a:pPr>
            <a:r>
              <a:rPr lang="en-US" sz="2200" dirty="0">
                <a:solidFill>
                  <a:schemeClr val="bg1"/>
                </a:solidFill>
              </a:rPr>
              <a:t>Test case 9</a:t>
            </a:r>
            <a:r>
              <a:rPr lang="en-US" sz="2200" dirty="0">
                <a:solidFill>
                  <a:schemeClr val="tx2"/>
                </a:solidFill>
              </a:rPr>
              <a:t>: Water phantom, 100-cm SSD, MLC field</a:t>
            </a:r>
          </a:p>
          <a:p>
            <a:pPr>
              <a:lnSpc>
                <a:spcPct val="80000"/>
              </a:lnSpc>
              <a:buFont typeface="Wingdings" pitchFamily="2" charset="2"/>
              <a:buChar char="Ø"/>
            </a:pPr>
            <a:r>
              <a:rPr lang="en-US" sz="2200" dirty="0">
                <a:solidFill>
                  <a:schemeClr val="bg1"/>
                </a:solidFill>
              </a:rPr>
              <a:t>Test case 10</a:t>
            </a:r>
            <a:r>
              <a:rPr lang="en-US" sz="2200" dirty="0">
                <a:solidFill>
                  <a:schemeClr val="tx2"/>
                </a:solidFill>
              </a:rPr>
              <a:t>: Heterogeneous medium (</a:t>
            </a:r>
            <a:r>
              <a:rPr lang="en-US" sz="2200" dirty="0" err="1">
                <a:solidFill>
                  <a:schemeClr val="tx2"/>
                </a:solidFill>
              </a:rPr>
              <a:t>Rando</a:t>
            </a:r>
            <a:r>
              <a:rPr lang="en-US" sz="2200" dirty="0">
                <a:solidFill>
                  <a:schemeClr val="tx2"/>
                </a:solidFill>
              </a:rPr>
              <a:t> phantom)</a:t>
            </a:r>
          </a:p>
        </p:txBody>
      </p:sp>
      <p:sp>
        <p:nvSpPr>
          <p:cNvPr id="4" name="Footer Placeholder 5"/>
          <p:cNvSpPr>
            <a:spLocks noGrp="1"/>
          </p:cNvSpPr>
          <p:nvPr>
            <p:ph type="ftr" sz="quarter" idx="4294967295"/>
          </p:nvPr>
        </p:nvSpPr>
        <p:spPr>
          <a:xfrm>
            <a:off x="457200" y="6203667"/>
            <a:ext cx="8229600" cy="384048"/>
          </a:xfrm>
          <a:prstGeom prst="rect">
            <a:avLst/>
          </a:prstGeom>
        </p:spPr>
        <p:txBody>
          <a:bodyPr/>
          <a:lstStyle/>
          <a:p>
            <a:pPr algn="r"/>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normAutofit/>
          </a:bodyPr>
          <a:lstStyle/>
          <a:p>
            <a:r>
              <a:rPr lang="en-US" sz="4800" b="1" dirty="0"/>
              <a:t>Revalidation tests</a:t>
            </a:r>
          </a:p>
        </p:txBody>
      </p:sp>
      <p:pic>
        <p:nvPicPr>
          <p:cNvPr id="202755" name="Picture 3"/>
          <p:cNvPicPr>
            <a:picLocks noGrp="1" noChangeAspect="1" noChangeArrowheads="1"/>
          </p:cNvPicPr>
          <p:nvPr>
            <p:ph type="body" idx="1"/>
          </p:nvPr>
        </p:nvPicPr>
        <p:blipFill>
          <a:blip r:embed="rId2"/>
          <a:srcRect/>
          <a:stretch>
            <a:fillRect/>
          </a:stretch>
        </p:blipFill>
        <p:spPr>
          <a:xfrm>
            <a:off x="1143000" y="1371600"/>
            <a:ext cx="6858000" cy="4343400"/>
          </a:xfrm>
        </p:spPr>
      </p:pic>
      <p:sp>
        <p:nvSpPr>
          <p:cNvPr id="4" name="Footer Placeholder 5"/>
          <p:cNvSpPr>
            <a:spLocks noGrp="1"/>
          </p:cNvSpPr>
          <p:nvPr>
            <p:ph type="ftr" sz="quarter" idx="4294967295"/>
          </p:nvPr>
        </p:nvSpPr>
        <p:spPr>
          <a:xfrm>
            <a:off x="457200" y="6203667"/>
            <a:ext cx="8229600" cy="384048"/>
          </a:xfrm>
          <a:prstGeom prst="rect">
            <a:avLst/>
          </a:prstGeom>
        </p:spPr>
        <p:txBody>
          <a:bodyPr/>
          <a:lstStyle/>
          <a:p>
            <a:pPr algn="r"/>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normAutofit/>
          </a:bodyPr>
          <a:lstStyle/>
          <a:p>
            <a:r>
              <a:rPr lang="en-US" sz="4800" b="1" dirty="0"/>
              <a:t>Revalidation tests</a:t>
            </a:r>
          </a:p>
        </p:txBody>
      </p:sp>
      <p:sp>
        <p:nvSpPr>
          <p:cNvPr id="203779" name="Rectangle 3"/>
          <p:cNvSpPr>
            <a:spLocks noGrp="1" noChangeArrowheads="1"/>
          </p:cNvSpPr>
          <p:nvPr>
            <p:ph type="body" idx="1"/>
          </p:nvPr>
        </p:nvSpPr>
        <p:spPr>
          <a:xfrm>
            <a:off x="1182688" y="2017713"/>
            <a:ext cx="7046912" cy="4114800"/>
          </a:xfrm>
        </p:spPr>
        <p:txBody>
          <a:bodyPr>
            <a:normAutofit lnSpcReduction="10000"/>
          </a:bodyPr>
          <a:lstStyle/>
          <a:p>
            <a:pPr>
              <a:lnSpc>
                <a:spcPct val="80000"/>
              </a:lnSpc>
              <a:buFont typeface="Wingdings" pitchFamily="2" charset="2"/>
              <a:buNone/>
            </a:pPr>
            <a:r>
              <a:rPr lang="en-US" sz="2400" dirty="0"/>
              <a:t>Check list for Revalidation test:</a:t>
            </a:r>
          </a:p>
          <a:p>
            <a:pPr>
              <a:lnSpc>
                <a:spcPct val="80000"/>
              </a:lnSpc>
              <a:buFont typeface="Wingdings" pitchFamily="2" charset="2"/>
              <a:buChar char="Ø"/>
            </a:pPr>
            <a:r>
              <a:rPr lang="en-US" sz="2400" dirty="0"/>
              <a:t>Point dose calculations</a:t>
            </a:r>
          </a:p>
          <a:p>
            <a:pPr>
              <a:lnSpc>
                <a:spcPct val="80000"/>
              </a:lnSpc>
              <a:buFont typeface="Wingdings" pitchFamily="2" charset="2"/>
              <a:buChar char="Ø"/>
            </a:pPr>
            <a:r>
              <a:rPr lang="en-US" sz="2400" dirty="0"/>
              <a:t>Beam profile along central axis </a:t>
            </a:r>
          </a:p>
          <a:p>
            <a:pPr>
              <a:lnSpc>
                <a:spcPct val="80000"/>
              </a:lnSpc>
              <a:buFont typeface="Wingdings" pitchFamily="2" charset="2"/>
              <a:buChar char="Ø"/>
            </a:pPr>
            <a:r>
              <a:rPr lang="en-US" sz="2400" dirty="0"/>
              <a:t>dose distributions on the axial view</a:t>
            </a:r>
          </a:p>
          <a:p>
            <a:pPr>
              <a:lnSpc>
                <a:spcPct val="80000"/>
              </a:lnSpc>
              <a:buFont typeface="Wingdings" pitchFamily="2" charset="2"/>
              <a:buChar char="Ø"/>
            </a:pPr>
            <a:r>
              <a:rPr lang="en-US" sz="2400" dirty="0"/>
              <a:t>dose distributions on the coronal view</a:t>
            </a:r>
          </a:p>
          <a:p>
            <a:pPr>
              <a:lnSpc>
                <a:spcPct val="80000"/>
              </a:lnSpc>
              <a:buFont typeface="Wingdings" pitchFamily="2" charset="2"/>
              <a:buChar char="Ø"/>
            </a:pPr>
            <a:r>
              <a:rPr lang="en-US" sz="2400" dirty="0"/>
              <a:t>dose distributions on the </a:t>
            </a:r>
            <a:r>
              <a:rPr lang="en-US" sz="2400" dirty="0" err="1"/>
              <a:t>saggital</a:t>
            </a:r>
            <a:r>
              <a:rPr lang="en-US" sz="2400" dirty="0"/>
              <a:t> view</a:t>
            </a:r>
          </a:p>
          <a:p>
            <a:pPr>
              <a:lnSpc>
                <a:spcPct val="80000"/>
              </a:lnSpc>
              <a:buFont typeface="Wingdings" pitchFamily="2" charset="2"/>
              <a:buChar char="Ø"/>
            </a:pPr>
            <a:r>
              <a:rPr lang="en-US" sz="2400" dirty="0"/>
              <a:t>Calculated monitor for each field</a:t>
            </a:r>
          </a:p>
          <a:p>
            <a:pPr>
              <a:lnSpc>
                <a:spcPct val="80000"/>
              </a:lnSpc>
              <a:buFont typeface="Wingdings" pitchFamily="2" charset="2"/>
              <a:buChar char="Ø"/>
            </a:pPr>
            <a:r>
              <a:rPr lang="en-US" sz="2400" dirty="0"/>
              <a:t>Dose-Volume histogram check</a:t>
            </a:r>
            <a:endParaRPr lang="en-CA" sz="2400" dirty="0"/>
          </a:p>
          <a:p>
            <a:pPr lvl="1">
              <a:lnSpc>
                <a:spcPct val="80000"/>
              </a:lnSpc>
              <a:buFont typeface="Wingdings" pitchFamily="2" charset="2"/>
              <a:buChar char="Ø"/>
            </a:pPr>
            <a:r>
              <a:rPr lang="en-CA" sz="2000" dirty="0"/>
              <a:t>DVH plots                                           	</a:t>
            </a:r>
          </a:p>
          <a:p>
            <a:pPr lvl="1">
              <a:lnSpc>
                <a:spcPct val="80000"/>
              </a:lnSpc>
              <a:buFont typeface="Wingdings" pitchFamily="2" charset="2"/>
              <a:buChar char="Ø"/>
            </a:pPr>
            <a:r>
              <a:rPr lang="en-CA" sz="2000" dirty="0"/>
              <a:t>calculated maximum doses               	</a:t>
            </a:r>
          </a:p>
          <a:p>
            <a:pPr lvl="1">
              <a:lnSpc>
                <a:spcPct val="80000"/>
              </a:lnSpc>
              <a:buFont typeface="Wingdings" pitchFamily="2" charset="2"/>
              <a:buChar char="Ø"/>
            </a:pPr>
            <a:r>
              <a:rPr lang="en-CA" sz="2000" dirty="0"/>
              <a:t>calculated mean doses                      	</a:t>
            </a:r>
          </a:p>
          <a:p>
            <a:pPr lvl="1">
              <a:lnSpc>
                <a:spcPct val="80000"/>
              </a:lnSpc>
              <a:buFont typeface="Wingdings" pitchFamily="2" charset="2"/>
              <a:buChar char="Ø"/>
            </a:pPr>
            <a:r>
              <a:rPr lang="en-CA" sz="2000" dirty="0"/>
              <a:t>calculated median doses                   	</a:t>
            </a:r>
            <a:endParaRPr lang="en-US" sz="2000" dirty="0"/>
          </a:p>
          <a:p>
            <a:pPr lvl="1">
              <a:lnSpc>
                <a:spcPct val="80000"/>
              </a:lnSpc>
              <a:buFont typeface="Wingdings" pitchFamily="2" charset="2"/>
              <a:buChar char="Ø"/>
            </a:pPr>
            <a:r>
              <a:rPr lang="en-US" sz="2000" dirty="0"/>
              <a:t>calculated minimum doses </a:t>
            </a:r>
          </a:p>
        </p:txBody>
      </p:sp>
      <p:sp>
        <p:nvSpPr>
          <p:cNvPr id="4" name="Footer Placeholder 5"/>
          <p:cNvSpPr>
            <a:spLocks noGrp="1"/>
          </p:cNvSpPr>
          <p:nvPr>
            <p:ph type="ftr" sz="quarter" idx="4294967295"/>
          </p:nvPr>
        </p:nvSpPr>
        <p:spPr>
          <a:xfrm>
            <a:off x="457200" y="6203667"/>
            <a:ext cx="8229600" cy="384048"/>
          </a:xfrm>
          <a:prstGeom prst="rect">
            <a:avLst/>
          </a:prstGeom>
        </p:spPr>
        <p:txBody>
          <a:bodyPr/>
          <a:lstStyle/>
          <a:p>
            <a:pPr algn="r"/>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normAutofit/>
          </a:bodyPr>
          <a:lstStyle/>
          <a:p>
            <a:r>
              <a:rPr lang="en-US" sz="6000" b="1" dirty="0"/>
              <a:t>Revalidation tests</a:t>
            </a:r>
          </a:p>
        </p:txBody>
      </p:sp>
      <p:pic>
        <p:nvPicPr>
          <p:cNvPr id="204804" name="Picture 4"/>
          <p:cNvPicPr>
            <a:picLocks noGrp="1" noChangeAspect="1" noChangeArrowheads="1"/>
          </p:cNvPicPr>
          <p:nvPr>
            <p:ph type="body" idx="1"/>
          </p:nvPr>
        </p:nvPicPr>
        <p:blipFill>
          <a:blip r:embed="rId2"/>
          <a:srcRect/>
          <a:stretch>
            <a:fillRect/>
          </a:stretch>
        </p:blipFill>
        <p:spPr>
          <a:xfrm>
            <a:off x="304800" y="1447800"/>
            <a:ext cx="4267200" cy="4267200"/>
          </a:xfrm>
          <a:noFill/>
          <a:ln/>
        </p:spPr>
      </p:pic>
      <p:pic>
        <p:nvPicPr>
          <p:cNvPr id="204805" name="Picture 5"/>
          <p:cNvPicPr>
            <a:picLocks noChangeAspect="1" noChangeArrowheads="1"/>
          </p:cNvPicPr>
          <p:nvPr/>
        </p:nvPicPr>
        <p:blipFill>
          <a:blip r:embed="rId3"/>
          <a:srcRect/>
          <a:stretch>
            <a:fillRect/>
          </a:stretch>
        </p:blipFill>
        <p:spPr bwMode="auto">
          <a:xfrm>
            <a:off x="4562475" y="1447800"/>
            <a:ext cx="4352925" cy="4267200"/>
          </a:xfrm>
          <a:prstGeom prst="rect">
            <a:avLst/>
          </a:prstGeom>
          <a:noFill/>
          <a:ln w="0">
            <a:noFill/>
            <a:miter lim="800000"/>
            <a:headEnd/>
            <a:tailEnd/>
          </a:ln>
          <a:effectLst/>
        </p:spPr>
      </p:pic>
      <p:sp>
        <p:nvSpPr>
          <p:cNvPr id="5" name="Footer Placeholder 5"/>
          <p:cNvSpPr>
            <a:spLocks noGrp="1"/>
          </p:cNvSpPr>
          <p:nvPr>
            <p:ph type="ftr" sz="quarter" idx="4294967295"/>
          </p:nvPr>
        </p:nvSpPr>
        <p:spPr>
          <a:xfrm>
            <a:off x="457200" y="6203667"/>
            <a:ext cx="8229600" cy="384048"/>
          </a:xfrm>
          <a:prstGeom prst="rect">
            <a:avLst/>
          </a:prstGeom>
        </p:spPr>
        <p:txBody>
          <a:bodyPr/>
          <a:lstStyle/>
          <a:p>
            <a:pPr algn="r"/>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normAutofit/>
          </a:bodyPr>
          <a:lstStyle/>
          <a:p>
            <a:r>
              <a:rPr lang="en-US" sz="4400" b="1" dirty="0"/>
              <a:t>Remaining </a:t>
            </a:r>
            <a:r>
              <a:rPr lang="en-US" sz="4400" b="1" dirty="0" smtClean="0"/>
              <a:t>challenges</a:t>
            </a:r>
            <a:endParaRPr lang="en-US" sz="4400" b="1" dirty="0"/>
          </a:p>
        </p:txBody>
      </p:sp>
      <p:sp>
        <p:nvSpPr>
          <p:cNvPr id="205827" name="Rectangle 3"/>
          <p:cNvSpPr>
            <a:spLocks noGrp="1" noChangeArrowheads="1"/>
          </p:cNvSpPr>
          <p:nvPr>
            <p:ph type="body" idx="1"/>
          </p:nvPr>
        </p:nvSpPr>
        <p:spPr>
          <a:xfrm>
            <a:off x="457200" y="2322513"/>
            <a:ext cx="8497888" cy="3316287"/>
          </a:xfrm>
        </p:spPr>
        <p:txBody>
          <a:bodyPr/>
          <a:lstStyle/>
          <a:p>
            <a:pPr>
              <a:buFont typeface="Wingdings" pitchFamily="2" charset="2"/>
              <a:buChar char="Ø"/>
            </a:pPr>
            <a:r>
              <a:rPr lang="en-US" dirty="0" smtClean="0"/>
              <a:t>The </a:t>
            </a:r>
            <a:r>
              <a:rPr lang="en-US" dirty="0"/>
              <a:t>QC </a:t>
            </a:r>
            <a:r>
              <a:rPr lang="en-US" dirty="0" smtClean="0"/>
              <a:t>for TPS as proposed by CPQR guidelines didn’t </a:t>
            </a:r>
            <a:r>
              <a:rPr lang="en-US" dirty="0"/>
              <a:t>address for </a:t>
            </a:r>
            <a:r>
              <a:rPr lang="en-US" dirty="0" err="1"/>
              <a:t>Brachytherapy</a:t>
            </a:r>
            <a:r>
              <a:rPr lang="en-US" dirty="0"/>
              <a:t> dose calculation </a:t>
            </a:r>
            <a:r>
              <a:rPr lang="en-US" dirty="0" smtClean="0"/>
              <a:t>software, IMRT or VMAT special calculations.</a:t>
            </a:r>
            <a:endParaRPr lang="en-US" dirty="0"/>
          </a:p>
          <a:p>
            <a:pPr>
              <a:buFont typeface="Wingdings" pitchFamily="2" charset="2"/>
              <a:buChar char="Ø"/>
            </a:pPr>
            <a:r>
              <a:rPr lang="en-US" dirty="0"/>
              <a:t>Performing this QC for Monthly based is about 4 </a:t>
            </a:r>
            <a:r>
              <a:rPr lang="en-US" dirty="0" smtClean="0"/>
              <a:t>hours</a:t>
            </a:r>
          </a:p>
          <a:p>
            <a:pPr>
              <a:buFont typeface="Wingdings" pitchFamily="2" charset="2"/>
              <a:buChar char="Ø"/>
            </a:pPr>
            <a:r>
              <a:rPr lang="en-US" dirty="0" smtClean="0"/>
              <a:t>Quarterly  Tests require 8 hours </a:t>
            </a:r>
          </a:p>
          <a:p>
            <a:pPr>
              <a:buFont typeface="Wingdings" pitchFamily="2" charset="2"/>
              <a:buChar char="Ø"/>
            </a:pPr>
            <a:r>
              <a:rPr lang="en-US" dirty="0" smtClean="0"/>
              <a:t>Annual Tests (review included) takes ~16 hours </a:t>
            </a:r>
            <a:endParaRPr lang="en-US" dirty="0"/>
          </a:p>
          <a:p>
            <a:endParaRPr lang="en-US" dirty="0"/>
          </a:p>
        </p:txBody>
      </p:sp>
      <p:sp>
        <p:nvSpPr>
          <p:cNvPr id="4" name="Footer Placeholder 5"/>
          <p:cNvSpPr>
            <a:spLocks noGrp="1"/>
          </p:cNvSpPr>
          <p:nvPr>
            <p:ph type="ftr" sz="quarter" idx="4294967295"/>
          </p:nvPr>
        </p:nvSpPr>
        <p:spPr>
          <a:xfrm>
            <a:off x="457200" y="6203667"/>
            <a:ext cx="8229600" cy="384048"/>
          </a:xfrm>
          <a:prstGeom prst="rect">
            <a:avLst/>
          </a:prstGeom>
        </p:spPr>
        <p:txBody>
          <a:bodyPr/>
          <a:lstStyle/>
          <a:p>
            <a:pPr algn="r"/>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herac_25.jpg"/>
          <p:cNvPicPr>
            <a:picLocks noGrp="1" noChangeAspect="1"/>
          </p:cNvPicPr>
          <p:nvPr>
            <p:ph idx="1"/>
          </p:nvPr>
        </p:nvPicPr>
        <p:blipFill>
          <a:blip r:embed="rId2"/>
          <a:stretch>
            <a:fillRect/>
          </a:stretch>
        </p:blipFill>
        <p:spPr>
          <a:xfrm>
            <a:off x="5943600" y="1676400"/>
            <a:ext cx="2647950" cy="2133600"/>
          </a:xfrm>
        </p:spPr>
      </p:pic>
      <p:sp>
        <p:nvSpPr>
          <p:cNvPr id="4" name="Title 3"/>
          <p:cNvSpPr>
            <a:spLocks noGrp="1"/>
          </p:cNvSpPr>
          <p:nvPr>
            <p:ph type="title"/>
          </p:nvPr>
        </p:nvSpPr>
        <p:spPr>
          <a:xfrm>
            <a:off x="304800" y="838200"/>
            <a:ext cx="8229600" cy="762000"/>
          </a:xfrm>
        </p:spPr>
        <p:txBody>
          <a:bodyPr/>
          <a:lstStyle/>
          <a:p>
            <a:r>
              <a:rPr smtClean="0"/>
              <a:t>The Therac-25 accidents </a:t>
            </a:r>
            <a:endParaRPr lang="en-US" dirty="0"/>
          </a:p>
        </p:txBody>
      </p:sp>
      <p:sp>
        <p:nvSpPr>
          <p:cNvPr id="6" name="TextBox 5"/>
          <p:cNvSpPr txBox="1"/>
          <p:nvPr/>
        </p:nvSpPr>
        <p:spPr>
          <a:xfrm>
            <a:off x="304800" y="1828800"/>
            <a:ext cx="4572000" cy="1692771"/>
          </a:xfrm>
          <a:prstGeom prst="rect">
            <a:avLst/>
          </a:prstGeom>
          <a:noFill/>
        </p:spPr>
        <p:txBody>
          <a:bodyPr wrap="square" rtlCol="0">
            <a:spAutoFit/>
          </a:bodyPr>
          <a:lstStyle/>
          <a:p>
            <a:r>
              <a:rPr lang="en-US" sz="2400" dirty="0" smtClean="0"/>
              <a:t>Six patients received ~20 000cGy,   2 died (1985-1987)</a:t>
            </a:r>
          </a:p>
          <a:p>
            <a:endParaRPr lang="en-US" dirty="0" smtClean="0"/>
          </a:p>
          <a:p>
            <a:endParaRPr lang="en-US" dirty="0" smtClean="0"/>
          </a:p>
          <a:p>
            <a:endParaRPr lang="en-US" dirty="0" smtClean="0"/>
          </a:p>
          <a:p>
            <a:endParaRPr lang="en-US" dirty="0"/>
          </a:p>
        </p:txBody>
      </p:sp>
      <p:sp>
        <p:nvSpPr>
          <p:cNvPr id="7" name="Footer Placeholder 1"/>
          <p:cNvSpPr txBox="1">
            <a:spLocks/>
          </p:cNvSpPr>
          <p:nvPr/>
        </p:nvSpPr>
        <p:spPr>
          <a:xfrm>
            <a:off x="457200" y="6324600"/>
            <a:ext cx="8686800" cy="384048"/>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600" b="1" i="1" u="none" strike="noStrike" kern="1200" cap="none" spc="0" normalizeH="0" baseline="0" noProof="0" dirty="0" smtClean="0">
                <a:ln>
                  <a:noFill/>
                </a:ln>
                <a:solidFill>
                  <a:schemeClr val="tx1"/>
                </a:solidFill>
                <a:effectLst/>
                <a:uLnTx/>
                <a:uFillTx/>
                <a:latin typeface="Times New Roman" pitchFamily="18" charset="0"/>
                <a:ea typeface="+mn-ea"/>
                <a:cs typeface="+mn-cs"/>
              </a:rPr>
              <a:t>XII </a:t>
            </a:r>
            <a:r>
              <a:rPr kumimoji="0" lang="es-ES" sz="1600" b="1" i="1" u="none" strike="noStrike" kern="1200" cap="none" spc="0" normalizeH="0" baseline="0" noProof="0" dirty="0" err="1" smtClean="0">
                <a:ln>
                  <a:noFill/>
                </a:ln>
                <a:solidFill>
                  <a:schemeClr val="tx1"/>
                </a:solidFill>
                <a:effectLst/>
                <a:uLnTx/>
                <a:uFillTx/>
                <a:latin typeface="Times New Roman" pitchFamily="18" charset="0"/>
                <a:ea typeface="+mn-ea"/>
                <a:cs typeface="+mn-cs"/>
              </a:rPr>
              <a:t>Mexican</a:t>
            </a:r>
            <a:r>
              <a:rPr kumimoji="0" lang="es-ES" sz="1600" b="1" i="1"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s-ES" sz="1600" b="1" i="1" u="none" strike="noStrike" kern="1200" cap="none" spc="0" normalizeH="0" baseline="0" noProof="0" dirty="0" err="1" smtClean="0">
                <a:ln>
                  <a:noFill/>
                </a:ln>
                <a:solidFill>
                  <a:schemeClr val="tx1"/>
                </a:solidFill>
                <a:effectLst/>
                <a:uLnTx/>
                <a:uFillTx/>
                <a:latin typeface="Times New Roman" pitchFamily="18" charset="0"/>
                <a:ea typeface="+mn-ea"/>
                <a:cs typeface="+mn-cs"/>
              </a:rPr>
              <a:t>Symposium</a:t>
            </a:r>
            <a:r>
              <a:rPr kumimoji="0" lang="es-ES" sz="1600" b="1" i="1"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s-ES" sz="1600" b="1" i="1" u="none" strike="noStrike" kern="1200" cap="none" spc="0" normalizeH="0" baseline="0" noProof="0" dirty="0" err="1" smtClean="0">
                <a:ln>
                  <a:noFill/>
                </a:ln>
                <a:solidFill>
                  <a:schemeClr val="tx1"/>
                </a:solidFill>
                <a:effectLst/>
                <a:uLnTx/>
                <a:uFillTx/>
                <a:latin typeface="Times New Roman" pitchFamily="18" charset="0"/>
                <a:ea typeface="+mn-ea"/>
                <a:cs typeface="+mn-cs"/>
              </a:rPr>
              <a:t>on</a:t>
            </a:r>
            <a:r>
              <a:rPr kumimoji="0" lang="es-ES" sz="1600" b="1" i="1"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s-ES" sz="1600" b="1" i="1" u="none" strike="noStrike" kern="1200" cap="none" spc="0" normalizeH="0" baseline="0" noProof="0" dirty="0" err="1" smtClean="0">
                <a:ln>
                  <a:noFill/>
                </a:ln>
                <a:solidFill>
                  <a:schemeClr val="tx1"/>
                </a:solidFill>
                <a:effectLst/>
                <a:uLnTx/>
                <a:uFillTx/>
                <a:latin typeface="Times New Roman" pitchFamily="18" charset="0"/>
                <a:ea typeface="+mn-ea"/>
                <a:cs typeface="+mn-cs"/>
              </a:rPr>
              <a:t>Medical</a:t>
            </a:r>
            <a:r>
              <a:rPr kumimoji="0" lang="es-ES" sz="1600" b="1" i="1"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s-ES" sz="1600" b="1" i="1" u="none" strike="noStrike" kern="1200" cap="none" spc="0" normalizeH="0" baseline="0" noProof="0" dirty="0" err="1" smtClean="0">
                <a:ln>
                  <a:noFill/>
                </a:ln>
                <a:solidFill>
                  <a:schemeClr val="tx1"/>
                </a:solidFill>
                <a:effectLst/>
                <a:uLnTx/>
                <a:uFillTx/>
                <a:latin typeface="Times New Roman" pitchFamily="18" charset="0"/>
                <a:ea typeface="+mn-ea"/>
                <a:cs typeface="+mn-cs"/>
              </a:rPr>
              <a:t>Physics</a:t>
            </a:r>
            <a:r>
              <a:rPr kumimoji="0" lang="es-ES" sz="1600" b="1" i="1" u="none" strike="noStrike" kern="1200" cap="none" spc="0" normalizeH="0" baseline="0" noProof="0" dirty="0" smtClean="0">
                <a:ln>
                  <a:noFill/>
                </a:ln>
                <a:solidFill>
                  <a:schemeClr val="tx1"/>
                </a:solidFill>
                <a:effectLst/>
                <a:uLnTx/>
                <a:uFillTx/>
                <a:latin typeface="Times New Roman" pitchFamily="18" charset="0"/>
                <a:ea typeface="+mn-ea"/>
                <a:cs typeface="+mn-cs"/>
              </a:rPr>
              <a:t>, HARAO, Oaxaca </a:t>
            </a:r>
            <a:r>
              <a:rPr kumimoji="0" lang="es-ES" sz="1600" b="1" i="1" u="none" strike="noStrike" kern="1200" cap="none" spc="0" normalizeH="0" baseline="0" noProof="0" dirty="0" err="1" smtClean="0">
                <a:ln>
                  <a:noFill/>
                </a:ln>
                <a:solidFill>
                  <a:schemeClr val="tx1"/>
                </a:solidFill>
                <a:effectLst/>
                <a:uLnTx/>
                <a:uFillTx/>
                <a:latin typeface="Times New Roman" pitchFamily="18" charset="0"/>
                <a:ea typeface="+mn-ea"/>
                <a:cs typeface="+mn-cs"/>
              </a:rPr>
              <a:t>Mexico</a:t>
            </a:r>
            <a:r>
              <a:rPr kumimoji="0" lang="es-ES" sz="1600" b="1" i="1" u="none" strike="noStrike" kern="1200" cap="none" spc="0" normalizeH="0" baseline="0" noProof="0" dirty="0" smtClean="0">
                <a:ln>
                  <a:noFill/>
                </a:ln>
                <a:solidFill>
                  <a:schemeClr val="tx1"/>
                </a:solidFill>
                <a:effectLst/>
                <a:uLnTx/>
                <a:uFillTx/>
                <a:latin typeface="Times New Roman" pitchFamily="18" charset="0"/>
                <a:ea typeface="+mn-ea"/>
                <a:cs typeface="+mn-cs"/>
              </a:rPr>
              <a:t>, 16-18 Marzo 2012</a:t>
            </a:r>
            <a:endParaRPr kumimoji="0" lang="en-US" sz="1600" b="1" i="1" u="none" strike="noStrike" kern="1200" cap="none" spc="0" normalizeH="0" baseline="0" noProof="0" dirty="0">
              <a:ln>
                <a:noFill/>
              </a:ln>
              <a:solidFill>
                <a:schemeClr val="tx1"/>
              </a:solidFill>
              <a:effectLst/>
              <a:uLnTx/>
              <a:uFillTx/>
              <a:latin typeface="Times New Roman" pitchFamily="18" charset="0"/>
              <a:ea typeface="+mn-ea"/>
              <a:cs typeface="+mn-cs"/>
            </a:endParaRPr>
          </a:p>
        </p:txBody>
      </p:sp>
      <p:sp>
        <p:nvSpPr>
          <p:cNvPr id="9" name="TextBox 8"/>
          <p:cNvSpPr txBox="1"/>
          <p:nvPr/>
        </p:nvSpPr>
        <p:spPr>
          <a:xfrm>
            <a:off x="381000" y="2895600"/>
            <a:ext cx="4724400" cy="830997"/>
          </a:xfrm>
          <a:prstGeom prst="rect">
            <a:avLst/>
          </a:prstGeom>
          <a:noFill/>
        </p:spPr>
        <p:txBody>
          <a:bodyPr wrap="square" rtlCol="0">
            <a:spAutoFit/>
          </a:bodyPr>
          <a:lstStyle/>
          <a:p>
            <a:r>
              <a:rPr lang="en-US" sz="2400" dirty="0" smtClean="0"/>
              <a:t>The most serious computer-related accidents to date</a:t>
            </a:r>
            <a:endParaRPr lang="en-US" sz="2400" dirty="0"/>
          </a:p>
        </p:txBody>
      </p:sp>
      <p:sp>
        <p:nvSpPr>
          <p:cNvPr id="10" name="TextBox 9"/>
          <p:cNvSpPr txBox="1"/>
          <p:nvPr/>
        </p:nvSpPr>
        <p:spPr>
          <a:xfrm>
            <a:off x="304800" y="3810000"/>
            <a:ext cx="8305800" cy="830997"/>
          </a:xfrm>
          <a:prstGeom prst="rect">
            <a:avLst/>
          </a:prstGeom>
          <a:noFill/>
        </p:spPr>
        <p:txBody>
          <a:bodyPr wrap="square" rtlCol="0">
            <a:spAutoFit/>
          </a:bodyPr>
          <a:lstStyle/>
          <a:p>
            <a:r>
              <a:rPr lang="en-US" sz="2400" dirty="0" smtClean="0"/>
              <a:t>The Therac-25 software had more responsibility for maintaining safety than the software in the previous machines</a:t>
            </a:r>
            <a:endParaRPr lang="en-US" sz="2400" dirty="0"/>
          </a:p>
        </p:txBody>
      </p:sp>
      <p:sp>
        <p:nvSpPr>
          <p:cNvPr id="11" name="TextBox 10"/>
          <p:cNvSpPr txBox="1"/>
          <p:nvPr/>
        </p:nvSpPr>
        <p:spPr>
          <a:xfrm>
            <a:off x="304800" y="4800600"/>
            <a:ext cx="8382000" cy="1200329"/>
          </a:xfrm>
          <a:prstGeom prst="rect">
            <a:avLst/>
          </a:prstGeom>
          <a:noFill/>
        </p:spPr>
        <p:txBody>
          <a:bodyPr wrap="square" rtlCol="0">
            <a:spAutoFit/>
          </a:bodyPr>
          <a:lstStyle/>
          <a:p>
            <a:r>
              <a:rPr lang="en-US" sz="2400" dirty="0" smtClean="0"/>
              <a:t>In March 1983, AECL performed a safety analysis on the Therac-25. This analysis was in the form of a fault tree and apparently excluded the software.</a:t>
            </a:r>
            <a:endParaRPr lang="en-US" sz="2400" dirty="0"/>
          </a:p>
        </p:txBody>
      </p:sp>
      <p:pic>
        <p:nvPicPr>
          <p:cNvPr id="12" name="Picture 11" descr="canadian-flag.jpg"/>
          <p:cNvPicPr>
            <a:picLocks noChangeAspect="1"/>
          </p:cNvPicPr>
          <p:nvPr/>
        </p:nvPicPr>
        <p:blipFill>
          <a:blip r:embed="rId3"/>
          <a:stretch>
            <a:fillRect/>
          </a:stretch>
        </p:blipFill>
        <p:spPr>
          <a:xfrm>
            <a:off x="6553200" y="457200"/>
            <a:ext cx="1600200" cy="1066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err="1" smtClean="0"/>
              <a:t>Mehran</a:t>
            </a:r>
            <a:r>
              <a:rPr lang="en-US" sz="2400" dirty="0" smtClean="0"/>
              <a:t> </a:t>
            </a:r>
            <a:r>
              <a:rPr lang="en-US" sz="2400" dirty="0" err="1" smtClean="0"/>
              <a:t>Goharian</a:t>
            </a:r>
            <a:r>
              <a:rPr lang="en-US" sz="2400" dirty="0" smtClean="0"/>
              <a:t>,  </a:t>
            </a:r>
            <a:r>
              <a:rPr lang="en-US" sz="2400" dirty="0" err="1" smtClean="0"/>
              <a:t>Ph.D</a:t>
            </a:r>
            <a:endParaRPr lang="en-US" sz="2400" dirty="0" smtClean="0"/>
          </a:p>
          <a:p>
            <a:r>
              <a:rPr lang="en-US" sz="2400" dirty="0" smtClean="0"/>
              <a:t>Alejandra Rangel </a:t>
            </a:r>
            <a:r>
              <a:rPr lang="en-US" sz="2400" dirty="0" err="1" smtClean="0"/>
              <a:t>Baltazar</a:t>
            </a:r>
            <a:r>
              <a:rPr lang="en-US" sz="2400" dirty="0" smtClean="0"/>
              <a:t> , Ph. D</a:t>
            </a:r>
          </a:p>
          <a:p>
            <a:r>
              <a:rPr lang="en-US" dirty="0" smtClean="0"/>
              <a:t>Ian </a:t>
            </a:r>
            <a:r>
              <a:rPr lang="en-US" dirty="0" err="1" smtClean="0"/>
              <a:t>Nygren</a:t>
            </a:r>
            <a:r>
              <a:rPr lang="en-US" dirty="0" smtClean="0"/>
              <a:t>,  </a:t>
            </a:r>
            <a:r>
              <a:rPr lang="en-US" dirty="0" err="1" smtClean="0"/>
              <a:t>MSc</a:t>
            </a:r>
            <a:endParaRPr lang="en-US" dirty="0" smtClean="0"/>
          </a:p>
          <a:p>
            <a:r>
              <a:rPr lang="en-US" dirty="0" smtClean="0"/>
              <a:t>Tyler Mayer, </a:t>
            </a:r>
            <a:r>
              <a:rPr lang="en-US" dirty="0" err="1" smtClean="0"/>
              <a:t>Ph.D</a:t>
            </a:r>
            <a:endParaRPr lang="en-US" dirty="0" smtClean="0"/>
          </a:p>
          <a:p>
            <a:r>
              <a:rPr lang="en-US" dirty="0" err="1" smtClean="0"/>
              <a:t>Rao</a:t>
            </a:r>
            <a:r>
              <a:rPr lang="en-US" dirty="0" smtClean="0"/>
              <a:t> Khan, </a:t>
            </a:r>
            <a:r>
              <a:rPr lang="en-US" dirty="0" err="1" smtClean="0"/>
              <a:t>Ph.D</a:t>
            </a:r>
            <a:endParaRPr lang="en-US" dirty="0" smtClean="0"/>
          </a:p>
          <a:p>
            <a:r>
              <a:rPr lang="en-US" dirty="0" smtClean="0"/>
              <a:t> </a:t>
            </a:r>
            <a:r>
              <a:rPr lang="en-CA" sz="2400" dirty="0" err="1" smtClean="0"/>
              <a:t>Essi</a:t>
            </a:r>
            <a:r>
              <a:rPr lang="en-CA" sz="2400" dirty="0" smtClean="0"/>
              <a:t>. </a:t>
            </a:r>
            <a:r>
              <a:rPr lang="en-CA" sz="2400" dirty="0" err="1" smtClean="0"/>
              <a:t>Ghasroddashti</a:t>
            </a:r>
            <a:r>
              <a:rPr lang="en-CA" sz="2400" dirty="0" smtClean="0"/>
              <a:t>,</a:t>
            </a:r>
            <a:r>
              <a:rPr lang="en-US" sz="2400" dirty="0" smtClean="0"/>
              <a:t> </a:t>
            </a:r>
            <a:r>
              <a:rPr lang="en-US" sz="2400" dirty="0" err="1" smtClean="0"/>
              <a:t>Ph.D</a:t>
            </a:r>
            <a:endParaRPr lang="en-CA" sz="2400" dirty="0" smtClean="0"/>
          </a:p>
          <a:p>
            <a:r>
              <a:rPr lang="en-CA" sz="2400" dirty="0" smtClean="0"/>
              <a:t>Charles  </a:t>
            </a:r>
            <a:r>
              <a:rPr lang="en-CA" sz="2400" dirty="0" err="1" smtClean="0"/>
              <a:t>Kirkby</a:t>
            </a:r>
            <a:r>
              <a:rPr lang="en-CA" sz="2400" dirty="0" smtClean="0"/>
              <a:t>,</a:t>
            </a:r>
            <a:r>
              <a:rPr lang="en-US" sz="2400" dirty="0" smtClean="0"/>
              <a:t> </a:t>
            </a:r>
            <a:r>
              <a:rPr lang="en-US" sz="2400" dirty="0" err="1" smtClean="0"/>
              <a:t>Ph.D</a:t>
            </a:r>
            <a:endParaRPr lang="en-CA" sz="2400" dirty="0" smtClean="0"/>
          </a:p>
          <a:p>
            <a:r>
              <a:rPr lang="en-CA" sz="2400" dirty="0" smtClean="0"/>
              <a:t>Peter </a:t>
            </a:r>
            <a:r>
              <a:rPr lang="en-CA" sz="2400" dirty="0" err="1" smtClean="0"/>
              <a:t>Dunscombe</a:t>
            </a:r>
            <a:r>
              <a:rPr lang="en-CA" sz="2400" dirty="0" smtClean="0"/>
              <a:t>, </a:t>
            </a:r>
            <a:r>
              <a:rPr lang="en-US" sz="2800" dirty="0" err="1" smtClean="0"/>
              <a:t>Ph.D</a:t>
            </a:r>
            <a:endParaRPr lang="en-US" dirty="0"/>
          </a:p>
        </p:txBody>
      </p:sp>
      <p:sp>
        <p:nvSpPr>
          <p:cNvPr id="3" name="Footer Placeholder 2"/>
          <p:cNvSpPr>
            <a:spLocks noGrp="1"/>
          </p:cNvSpPr>
          <p:nvPr>
            <p:ph type="ftr" sz="quarter" idx="16"/>
          </p:nvPr>
        </p:nvSpPr>
        <p:spPr>
          <a:xfrm>
            <a:off x="381000" y="6203667"/>
            <a:ext cx="84582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4" name="Title 3"/>
          <p:cNvSpPr>
            <a:spLocks noGrp="1"/>
          </p:cNvSpPr>
          <p:nvPr>
            <p:ph type="title"/>
          </p:nvPr>
        </p:nvSpPr>
        <p:spPr/>
        <p:txBody>
          <a:bodyPr>
            <a:normAutofit/>
          </a:bodyPr>
          <a:lstStyle/>
          <a:p>
            <a:r>
              <a:rPr sz="4800" b="1" smtClean="0"/>
              <a:t>Aknowdledgments </a:t>
            </a:r>
            <a:endParaRPr lang="en-US" sz="4800" b="1"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s-MX" dirty="0" smtClean="0"/>
              <a:t>Nuevas tendencias en el Control de Calidad en Radioterapia</a:t>
            </a:r>
            <a:endParaRPr lang="en-US" dirty="0" smtClean="0"/>
          </a:p>
          <a:p>
            <a:r>
              <a:rPr lang="es-MX" b="1" dirty="0" smtClean="0"/>
              <a:t>FEMA</a:t>
            </a:r>
            <a:r>
              <a:rPr lang="es-MX" dirty="0" smtClean="0"/>
              <a:t> (</a:t>
            </a:r>
            <a:r>
              <a:rPr lang="es-MX" dirty="0" err="1" smtClean="0"/>
              <a:t>Failure</a:t>
            </a:r>
            <a:r>
              <a:rPr lang="es-MX" dirty="0" smtClean="0"/>
              <a:t> </a:t>
            </a:r>
            <a:r>
              <a:rPr lang="es-MX" dirty="0" err="1" smtClean="0"/>
              <a:t>Mode</a:t>
            </a:r>
            <a:r>
              <a:rPr lang="es-MX" dirty="0" smtClean="0"/>
              <a:t> and </a:t>
            </a:r>
            <a:r>
              <a:rPr lang="es-MX" dirty="0" err="1" smtClean="0"/>
              <a:t>Effects</a:t>
            </a:r>
            <a:r>
              <a:rPr lang="es-MX" dirty="0" smtClean="0"/>
              <a:t> </a:t>
            </a:r>
            <a:r>
              <a:rPr lang="es-MX" dirty="0" err="1" smtClean="0"/>
              <a:t>Analysis</a:t>
            </a:r>
            <a:r>
              <a:rPr lang="es-MX" dirty="0" smtClean="0"/>
              <a:t>) y su uso como herramienta para el desarrollo de un programa efectivo de Garantía de Calidad en Radioterapia  </a:t>
            </a:r>
            <a:endParaRPr lang="en-US" dirty="0" smtClean="0"/>
          </a:p>
          <a:p>
            <a:r>
              <a:rPr lang="es-MX" dirty="0" smtClean="0"/>
              <a:t> Control “objetivo” de calidad en radioterapia</a:t>
            </a:r>
            <a:endParaRPr lang="en-US" dirty="0"/>
          </a:p>
        </p:txBody>
      </p:sp>
      <p:sp>
        <p:nvSpPr>
          <p:cNvPr id="3" name="Footer Placeholder 2"/>
          <p:cNvSpPr>
            <a:spLocks noGrp="1"/>
          </p:cNvSpPr>
          <p:nvPr>
            <p:ph type="ftr" sz="quarter" idx="16"/>
          </p:nvPr>
        </p:nvSpPr>
        <p:spPr>
          <a:xfrm>
            <a:off x="457200" y="6203667"/>
            <a:ext cx="82296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4" name="Title 3"/>
          <p:cNvSpPr>
            <a:spLocks noGrp="1"/>
          </p:cNvSpPr>
          <p:nvPr>
            <p:ph type="title"/>
          </p:nvPr>
        </p:nvSpPr>
        <p:spPr/>
        <p:txBody>
          <a:bodyPr>
            <a:normAutofit/>
          </a:bodyPr>
          <a:lstStyle/>
          <a:p>
            <a:pPr algn="ctr"/>
            <a:r>
              <a:rPr sz="6000" b="1" smtClean="0"/>
              <a:t>Tema 6</a:t>
            </a:r>
            <a:endParaRPr lang="en-US" sz="6000" b="1"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subTitle" idx="1"/>
          </p:nvPr>
        </p:nvSpPr>
        <p:spPr>
          <a:xfrm>
            <a:off x="838200" y="3124200"/>
            <a:ext cx="7707313" cy="1066800"/>
          </a:xfrm>
        </p:spPr>
        <p:txBody>
          <a:bodyPr/>
          <a:lstStyle/>
          <a:p>
            <a:pPr>
              <a:lnSpc>
                <a:spcPct val="90000"/>
              </a:lnSpc>
            </a:pPr>
            <a:r>
              <a:rPr lang="en-US" sz="2800" b="1" dirty="0">
                <a:effectLst>
                  <a:outerShdw blurRad="38100" dist="38100" dir="2700000" algn="tl">
                    <a:srgbClr val="000000"/>
                  </a:outerShdw>
                </a:effectLst>
                <a:cs typeface="Times New Roman" pitchFamily="18" charset="0"/>
              </a:rPr>
              <a:t>With thanks to Alejandra Rangel Ph.D</a:t>
            </a:r>
            <a:r>
              <a:rPr lang="en-US" b="1" dirty="0">
                <a:effectLst>
                  <a:outerShdw blurRad="38100" dist="38100" dir="2700000" algn="tl">
                    <a:srgbClr val="000000"/>
                  </a:outerShdw>
                </a:effectLst>
                <a:cs typeface="Times New Roman" pitchFamily="18" charset="0"/>
              </a:rPr>
              <a:t>.</a:t>
            </a:r>
          </a:p>
          <a:p>
            <a:pPr>
              <a:lnSpc>
                <a:spcPct val="90000"/>
              </a:lnSpc>
            </a:pPr>
            <a:endParaRPr lang="en-US" b="1" dirty="0">
              <a:cs typeface="Times New Roman" pitchFamily="18" charset="0"/>
            </a:endParaRPr>
          </a:p>
        </p:txBody>
      </p:sp>
      <p:sp>
        <p:nvSpPr>
          <p:cNvPr id="8" name="Footer Placeholder 7"/>
          <p:cNvSpPr>
            <a:spLocks noGrp="1"/>
          </p:cNvSpPr>
          <p:nvPr>
            <p:ph type="ftr" sz="quarter" idx="12"/>
          </p:nvPr>
        </p:nvSpPr>
        <p:spPr>
          <a:xfrm>
            <a:off x="381000" y="6203667"/>
            <a:ext cx="83058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68611" name="Text Box 3"/>
          <p:cNvSpPr txBox="1">
            <a:spLocks noChangeArrowheads="1"/>
          </p:cNvSpPr>
          <p:nvPr/>
        </p:nvSpPr>
        <p:spPr bwMode="auto">
          <a:xfrm>
            <a:off x="0" y="6305550"/>
            <a:ext cx="1733550" cy="366713"/>
          </a:xfrm>
          <a:prstGeom prst="rect">
            <a:avLst/>
          </a:prstGeom>
          <a:noFill/>
          <a:ln w="9525">
            <a:noFill/>
            <a:miter lim="800000"/>
            <a:headEnd/>
            <a:tailEnd/>
          </a:ln>
          <a:effectLst/>
        </p:spPr>
        <p:txBody>
          <a:bodyPr>
            <a:spAutoFit/>
          </a:bodyPr>
          <a:lstStyle/>
          <a:p>
            <a:pPr eaLnBrk="1" hangingPunct="1">
              <a:spcBef>
                <a:spcPct val="50000"/>
              </a:spcBef>
            </a:pPr>
            <a:endParaRPr lang="en-US" sz="1800">
              <a:cs typeface="Times New Roman" pitchFamily="18" charset="0"/>
            </a:endParaRPr>
          </a:p>
        </p:txBody>
      </p:sp>
      <p:pic>
        <p:nvPicPr>
          <p:cNvPr id="68612" name="Picture 4" descr="untitled"/>
          <p:cNvPicPr>
            <a:picLocks noChangeAspect="1" noChangeArrowheads="1"/>
          </p:cNvPicPr>
          <p:nvPr/>
        </p:nvPicPr>
        <p:blipFill>
          <a:blip r:embed="rId2" cstate="print"/>
          <a:srcRect/>
          <a:stretch>
            <a:fillRect/>
          </a:stretch>
        </p:blipFill>
        <p:spPr bwMode="auto">
          <a:xfrm>
            <a:off x="3581400" y="3810001"/>
            <a:ext cx="1981199" cy="952500"/>
          </a:xfrm>
          <a:prstGeom prst="rect">
            <a:avLst/>
          </a:prstGeom>
          <a:noFill/>
        </p:spPr>
      </p:pic>
      <p:sp>
        <p:nvSpPr>
          <p:cNvPr id="68613" name="Text Box 5"/>
          <p:cNvSpPr txBox="1">
            <a:spLocks noChangeArrowheads="1"/>
          </p:cNvSpPr>
          <p:nvPr/>
        </p:nvSpPr>
        <p:spPr bwMode="auto">
          <a:xfrm>
            <a:off x="920750" y="927100"/>
            <a:ext cx="7302500" cy="769441"/>
          </a:xfrm>
          <a:prstGeom prst="rect">
            <a:avLst/>
          </a:prstGeom>
          <a:noFill/>
          <a:ln w="9525">
            <a:noFill/>
            <a:miter lim="800000"/>
            <a:headEnd/>
            <a:tailEnd/>
          </a:ln>
          <a:effectLst/>
        </p:spPr>
        <p:txBody>
          <a:bodyPr>
            <a:spAutoFit/>
          </a:bodyPr>
          <a:lstStyle/>
          <a:p>
            <a:pPr algn="ctr" eaLnBrk="1" hangingPunct="1">
              <a:spcBef>
                <a:spcPct val="50000"/>
              </a:spcBef>
            </a:pPr>
            <a:r>
              <a:rPr lang="en-US" sz="4400" b="1" dirty="0" err="1" smtClean="0">
                <a:solidFill>
                  <a:srgbClr val="FFCC00"/>
                </a:solidFill>
              </a:rPr>
              <a:t>Priorizing</a:t>
            </a:r>
            <a:r>
              <a:rPr lang="en-US" sz="4400" b="1" dirty="0" smtClean="0">
                <a:solidFill>
                  <a:srgbClr val="FFCC00"/>
                </a:solidFill>
              </a:rPr>
              <a:t> </a:t>
            </a:r>
            <a:r>
              <a:rPr lang="en-US" sz="4400" b="1" dirty="0">
                <a:solidFill>
                  <a:srgbClr val="FFCC00"/>
                </a:solidFill>
              </a:rPr>
              <a:t>Quality </a:t>
            </a:r>
            <a:r>
              <a:rPr lang="en-US" sz="4400" b="1" dirty="0" smtClean="0">
                <a:solidFill>
                  <a:srgbClr val="FFCC00"/>
                </a:solidFill>
              </a:rPr>
              <a:t>Control</a:t>
            </a:r>
            <a:endParaRPr lang="en-US" sz="4400" b="1" u="sng" dirty="0">
              <a:solidFill>
                <a:srgbClr val="002060"/>
              </a:solidFill>
            </a:endParaRPr>
          </a:p>
        </p:txBody>
      </p:sp>
      <p:sp>
        <p:nvSpPr>
          <p:cNvPr id="68614" name="Text Box 6"/>
          <p:cNvSpPr txBox="1">
            <a:spLocks noChangeArrowheads="1"/>
          </p:cNvSpPr>
          <p:nvPr/>
        </p:nvSpPr>
        <p:spPr bwMode="auto">
          <a:xfrm>
            <a:off x="457200" y="5029200"/>
            <a:ext cx="8153400" cy="1246495"/>
          </a:xfrm>
          <a:prstGeom prst="rect">
            <a:avLst/>
          </a:prstGeom>
          <a:noFill/>
          <a:ln w="9525">
            <a:noFill/>
            <a:miter lim="800000"/>
            <a:headEnd/>
            <a:tailEnd/>
          </a:ln>
          <a:effectLst/>
        </p:spPr>
        <p:txBody>
          <a:bodyPr wrap="square">
            <a:spAutoFit/>
          </a:bodyPr>
          <a:lstStyle/>
          <a:p>
            <a:pPr eaLnBrk="1" hangingPunct="1">
              <a:spcBef>
                <a:spcPct val="50000"/>
              </a:spcBef>
            </a:pPr>
            <a:r>
              <a:rPr lang="en-US" sz="2400" b="1" i="1" dirty="0">
                <a:solidFill>
                  <a:srgbClr val="0000FF"/>
                </a:solidFill>
              </a:rPr>
              <a:t>We need to identify and resource those activities that contribute most to maximizing quality and minimizing error.</a:t>
            </a:r>
          </a:p>
          <a:p>
            <a:pPr eaLnBrk="1" hangingPunct="1">
              <a:spcBef>
                <a:spcPct val="50000"/>
              </a:spcBef>
            </a:pPr>
            <a:endParaRPr lang="en-US" sz="1800" i="1" dirty="0">
              <a:latin typeface="Arial" charset="0"/>
            </a:endParaRPr>
          </a:p>
        </p:txBody>
      </p:sp>
      <p:sp>
        <p:nvSpPr>
          <p:cNvPr id="9" name="TextBox 8"/>
          <p:cNvSpPr txBox="1"/>
          <p:nvPr/>
        </p:nvSpPr>
        <p:spPr>
          <a:xfrm>
            <a:off x="1676400" y="1981200"/>
            <a:ext cx="57912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rPr>
              <a:t>Objective Approach </a:t>
            </a:r>
            <a:endParaRPr lang="en-US" sz="40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8614"/>
                                        </p:tgtEl>
                                        <p:attrNameLst>
                                          <p:attrName>style.visibility</p:attrName>
                                        </p:attrNameLst>
                                      </p:cBhvr>
                                      <p:to>
                                        <p:strVal val="visible"/>
                                      </p:to>
                                    </p:set>
                                    <p:anim calcmode="lin" valueType="num">
                                      <p:cBhvr>
                                        <p:cTn id="7" dur="1000" fill="hold"/>
                                        <p:tgtEl>
                                          <p:spTgt spid="68614"/>
                                        </p:tgtEl>
                                        <p:attrNameLst>
                                          <p:attrName>ppt_w</p:attrName>
                                        </p:attrNameLst>
                                      </p:cBhvr>
                                      <p:tavLst>
                                        <p:tav tm="0">
                                          <p:val>
                                            <p:strVal val="#ppt_w*0.70"/>
                                          </p:val>
                                        </p:tav>
                                        <p:tav tm="100000">
                                          <p:val>
                                            <p:strVal val="#ppt_w"/>
                                          </p:val>
                                        </p:tav>
                                      </p:tavLst>
                                    </p:anim>
                                    <p:anim calcmode="lin" valueType="num">
                                      <p:cBhvr>
                                        <p:cTn id="8" dur="1000" fill="hold"/>
                                        <p:tgtEl>
                                          <p:spTgt spid="68614"/>
                                        </p:tgtEl>
                                        <p:attrNameLst>
                                          <p:attrName>ppt_h</p:attrName>
                                        </p:attrNameLst>
                                      </p:cBhvr>
                                      <p:tavLst>
                                        <p:tav tm="0">
                                          <p:val>
                                            <p:strVal val="#ppt_h"/>
                                          </p:val>
                                        </p:tav>
                                        <p:tav tm="100000">
                                          <p:val>
                                            <p:strVal val="#ppt_h"/>
                                          </p:val>
                                        </p:tav>
                                      </p:tavLst>
                                    </p:anim>
                                    <p:animEffect transition="in" filter="fade">
                                      <p:cBhvr>
                                        <p:cTn id="9" dur="1000"/>
                                        <p:tgtEl>
                                          <p:spTgt spid="6861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p:bldP spid="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idx="1"/>
          </p:nvPr>
        </p:nvSpPr>
        <p:spPr>
          <a:xfrm>
            <a:off x="457200" y="5326063"/>
            <a:ext cx="8229600" cy="792162"/>
          </a:xfrm>
        </p:spPr>
        <p:txBody>
          <a:bodyPr/>
          <a:lstStyle/>
          <a:p>
            <a:pPr>
              <a:lnSpc>
                <a:spcPct val="80000"/>
              </a:lnSpc>
              <a:buFontTx/>
              <a:buNone/>
            </a:pPr>
            <a:endParaRPr lang="en-US" sz="2400">
              <a:cs typeface="Times New Roman" pitchFamily="18" charset="0"/>
            </a:endParaRPr>
          </a:p>
          <a:p>
            <a:pPr>
              <a:lnSpc>
                <a:spcPct val="80000"/>
              </a:lnSpc>
              <a:buFontTx/>
              <a:buNone/>
            </a:pPr>
            <a:endParaRPr lang="en-US" sz="2400">
              <a:cs typeface="Times New Roman" pitchFamily="18" charset="0"/>
            </a:endParaRPr>
          </a:p>
        </p:txBody>
      </p:sp>
      <p:sp>
        <p:nvSpPr>
          <p:cNvPr id="6" name="Footer Placeholder 5"/>
          <p:cNvSpPr>
            <a:spLocks noGrp="1"/>
          </p:cNvSpPr>
          <p:nvPr>
            <p:ph type="ftr" sz="quarter" idx="16"/>
          </p:nvPr>
        </p:nvSpPr>
        <p:spPr>
          <a:xfrm>
            <a:off x="457200" y="6203667"/>
            <a:ext cx="82296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33795" name="Text Box 3"/>
          <p:cNvSpPr txBox="1">
            <a:spLocks noChangeArrowheads="1"/>
          </p:cNvSpPr>
          <p:nvPr/>
        </p:nvSpPr>
        <p:spPr bwMode="auto">
          <a:xfrm>
            <a:off x="152400" y="304800"/>
            <a:ext cx="5029200" cy="304800"/>
          </a:xfrm>
          <a:prstGeom prst="rect">
            <a:avLst/>
          </a:prstGeom>
          <a:noFill/>
          <a:ln w="9525">
            <a:noFill/>
            <a:miter lim="800000"/>
            <a:headEnd/>
            <a:tailEnd/>
          </a:ln>
          <a:effectLst/>
        </p:spPr>
        <p:txBody>
          <a:bodyPr>
            <a:spAutoFit/>
          </a:bodyPr>
          <a:lstStyle/>
          <a:p>
            <a:pPr>
              <a:spcBef>
                <a:spcPct val="50000"/>
              </a:spcBef>
            </a:pPr>
            <a:endParaRPr lang="en-US" sz="1400">
              <a:latin typeface="Times New Roman" pitchFamily="18" charset="0"/>
              <a:cs typeface="Times New Roman" pitchFamily="18" charset="0"/>
            </a:endParaRPr>
          </a:p>
        </p:txBody>
      </p:sp>
      <p:sp>
        <p:nvSpPr>
          <p:cNvPr id="33796" name="Text Box 4"/>
          <p:cNvSpPr txBox="1">
            <a:spLocks noChangeArrowheads="1"/>
          </p:cNvSpPr>
          <p:nvPr/>
        </p:nvSpPr>
        <p:spPr bwMode="auto">
          <a:xfrm>
            <a:off x="838200" y="381000"/>
            <a:ext cx="7391400" cy="2554545"/>
          </a:xfrm>
          <a:prstGeom prst="rect">
            <a:avLst/>
          </a:prstGeom>
          <a:noFill/>
          <a:ln w="9525">
            <a:noFill/>
            <a:miter lim="800000"/>
            <a:headEnd/>
            <a:tailEnd/>
          </a:ln>
          <a:effectLst/>
        </p:spPr>
        <p:txBody>
          <a:bodyPr wrap="square">
            <a:spAutoFit/>
          </a:bodyPr>
          <a:lstStyle/>
          <a:p>
            <a:pPr algn="ctr">
              <a:spcBef>
                <a:spcPct val="50000"/>
              </a:spcBef>
            </a:pPr>
            <a:r>
              <a:rPr lang="en-US" sz="4000" b="1" dirty="0" err="1">
                <a:solidFill>
                  <a:srgbClr val="FFFF00"/>
                </a:solidFill>
              </a:rPr>
              <a:t>Priorizing</a:t>
            </a:r>
            <a:r>
              <a:rPr lang="en-US" sz="4000" b="1" dirty="0">
                <a:solidFill>
                  <a:srgbClr val="FFFF00"/>
                </a:solidFill>
              </a:rPr>
              <a:t> Quality </a:t>
            </a:r>
            <a:r>
              <a:rPr lang="en-US" sz="4000" b="1" dirty="0" smtClean="0">
                <a:solidFill>
                  <a:srgbClr val="FFFF00"/>
                </a:solidFill>
              </a:rPr>
              <a:t>Control</a:t>
            </a:r>
            <a:endParaRPr lang="en-US" sz="4000" b="1" dirty="0">
              <a:solidFill>
                <a:srgbClr val="002060"/>
              </a:solidFill>
            </a:endParaRPr>
          </a:p>
          <a:p>
            <a:pPr algn="ctr">
              <a:spcBef>
                <a:spcPct val="50000"/>
              </a:spcBef>
            </a:pPr>
            <a:r>
              <a:rPr lang="en-US" sz="4000" b="1" dirty="0" smtClean="0">
                <a:latin typeface="Times New Roman" pitchFamily="18" charset="0"/>
                <a:cs typeface="Times New Roman" pitchFamily="18" charset="0"/>
              </a:rPr>
              <a:t>AAPM’s TG100</a:t>
            </a:r>
          </a:p>
          <a:p>
            <a:pPr algn="ctr">
              <a:spcBef>
                <a:spcPct val="50000"/>
              </a:spcBef>
            </a:pPr>
            <a:endParaRPr lang="en-US" sz="4000" b="1" dirty="0">
              <a:latin typeface="Times New Roman" pitchFamily="18" charset="0"/>
              <a:cs typeface="Times New Roman" pitchFamily="18" charset="0"/>
            </a:endParaRPr>
          </a:p>
        </p:txBody>
      </p:sp>
      <p:sp>
        <p:nvSpPr>
          <p:cNvPr id="33797" name="Text Box 5"/>
          <p:cNvSpPr txBox="1">
            <a:spLocks noChangeArrowheads="1"/>
          </p:cNvSpPr>
          <p:nvPr/>
        </p:nvSpPr>
        <p:spPr bwMode="auto">
          <a:xfrm>
            <a:off x="457200" y="3276600"/>
            <a:ext cx="8153400" cy="2554545"/>
          </a:xfrm>
          <a:prstGeom prst="rect">
            <a:avLst/>
          </a:prstGeom>
          <a:noFill/>
          <a:ln w="9525">
            <a:noFill/>
            <a:miter lim="800000"/>
            <a:headEnd/>
            <a:tailEnd/>
          </a:ln>
          <a:effectLst/>
        </p:spPr>
        <p:txBody>
          <a:bodyPr wrap="square">
            <a:spAutoFit/>
          </a:bodyPr>
          <a:lstStyle/>
          <a:p>
            <a:pPr marL="468313" indent="-468313"/>
            <a:endParaRPr lang="en-US" sz="2400" b="1" dirty="0" smtClean="0">
              <a:solidFill>
                <a:schemeClr val="bg1"/>
              </a:solidFill>
              <a:latin typeface="Times New Roman" pitchFamily="18" charset="0"/>
            </a:endParaRPr>
          </a:p>
          <a:p>
            <a:pPr marL="468313" indent="-468313"/>
            <a:r>
              <a:rPr lang="en-US" sz="2800" dirty="0" smtClean="0">
                <a:solidFill>
                  <a:schemeClr val="tx1">
                    <a:lumMod val="95000"/>
                  </a:schemeClr>
                </a:solidFill>
                <a:latin typeface="Times New Roman" pitchFamily="18" charset="0"/>
              </a:rPr>
              <a:t> </a:t>
            </a:r>
            <a:r>
              <a:rPr lang="en-US" sz="2800" dirty="0">
                <a:solidFill>
                  <a:schemeClr val="tx1">
                    <a:lumMod val="95000"/>
                  </a:schemeClr>
                </a:solidFill>
                <a:latin typeface="Times New Roman" pitchFamily="18" charset="0"/>
              </a:rPr>
              <a:t>Identify a structured systematic QA program approach </a:t>
            </a:r>
            <a:r>
              <a:rPr lang="en-US" sz="2800" dirty="0" smtClean="0">
                <a:solidFill>
                  <a:schemeClr val="tx1">
                    <a:lumMod val="95000"/>
                  </a:schemeClr>
                </a:solidFill>
                <a:latin typeface="Times New Roman" pitchFamily="18" charset="0"/>
              </a:rPr>
              <a:t>that balances </a:t>
            </a:r>
            <a:r>
              <a:rPr lang="en-US" sz="2800" dirty="0">
                <a:solidFill>
                  <a:schemeClr val="tx1">
                    <a:lumMod val="95000"/>
                  </a:schemeClr>
                </a:solidFill>
                <a:latin typeface="Times New Roman" pitchFamily="18" charset="0"/>
              </a:rPr>
              <a:t>patient safety and quality versus resources commonly available and strike a good balance between </a:t>
            </a:r>
            <a:r>
              <a:rPr lang="en-US" sz="2800" dirty="0" err="1">
                <a:solidFill>
                  <a:schemeClr val="tx1">
                    <a:lumMod val="95000"/>
                  </a:schemeClr>
                </a:solidFill>
                <a:latin typeface="Times New Roman" pitchFamily="18" charset="0"/>
              </a:rPr>
              <a:t>prescriptiveness</a:t>
            </a:r>
            <a:r>
              <a:rPr lang="en-US" sz="2800" dirty="0">
                <a:solidFill>
                  <a:schemeClr val="tx1">
                    <a:lumMod val="95000"/>
                  </a:schemeClr>
                </a:solidFill>
                <a:latin typeface="Times New Roman" pitchFamily="18" charset="0"/>
              </a:rPr>
              <a:t> and flexibility. </a:t>
            </a:r>
            <a:r>
              <a:rPr lang="en-US" sz="2400" dirty="0">
                <a:effectLst>
                  <a:outerShdw blurRad="38100" dist="38100" dir="2700000" algn="tl">
                    <a:srgbClr val="FFFFFF"/>
                  </a:outerShdw>
                </a:effectLst>
                <a:latin typeface="Times New Roman" pitchFamily="18" charset="0"/>
              </a:rPr>
              <a:t/>
            </a:r>
            <a:br>
              <a:rPr lang="en-US" sz="2400" dirty="0">
                <a:effectLst>
                  <a:outerShdw blurRad="38100" dist="38100" dir="2700000" algn="tl">
                    <a:srgbClr val="FFFFFF"/>
                  </a:outerShdw>
                </a:effectLst>
                <a:latin typeface="Times New Roman" pitchFamily="18" charset="0"/>
              </a:rPr>
            </a:br>
            <a:endParaRPr lang="en-US" sz="2400" dirty="0">
              <a:effectLst>
                <a:outerShdw blurRad="38100" dist="38100" dir="2700000" algn="tl">
                  <a:srgbClr val="FFFFFF"/>
                </a:outerShdw>
              </a:effectLst>
              <a:latin typeface="Times New Roman" pitchFamily="18" charset="0"/>
            </a:endParaRPr>
          </a:p>
        </p:txBody>
      </p:sp>
      <p:sp>
        <p:nvSpPr>
          <p:cNvPr id="7" name="TextBox 6"/>
          <p:cNvSpPr txBox="1"/>
          <p:nvPr/>
        </p:nvSpPr>
        <p:spPr>
          <a:xfrm>
            <a:off x="1295400" y="2743200"/>
            <a:ext cx="6400800" cy="830997"/>
          </a:xfrm>
          <a:prstGeom prst="rect">
            <a:avLst/>
          </a:prstGeom>
          <a:noFill/>
        </p:spPr>
        <p:txBody>
          <a:bodyPr wrap="square" rtlCol="0">
            <a:spAutoFit/>
          </a:bodyPr>
          <a:lstStyle/>
          <a:p>
            <a:pPr algn="ctr"/>
            <a:r>
              <a:rPr lang="en-US" sz="4800" b="1" dirty="0" smtClean="0">
                <a:solidFill>
                  <a:srgbClr val="002060"/>
                </a:solidFill>
              </a:rPr>
              <a:t>Subjective Approach</a:t>
            </a:r>
            <a:endParaRPr lang="en-US" sz="4800" dirty="0"/>
          </a:p>
        </p:txBody>
      </p:sp>
      <p:sp>
        <p:nvSpPr>
          <p:cNvPr id="8" name="Rectangle 7"/>
          <p:cNvSpPr/>
          <p:nvPr/>
        </p:nvSpPr>
        <p:spPr>
          <a:xfrm>
            <a:off x="762000" y="2209801"/>
            <a:ext cx="7239000" cy="584775"/>
          </a:xfrm>
          <a:prstGeom prst="rect">
            <a:avLst/>
          </a:prstGeom>
        </p:spPr>
        <p:txBody>
          <a:bodyPr wrap="square">
            <a:spAutoFit/>
          </a:bodyPr>
          <a:lstStyle/>
          <a:p>
            <a:pPr marL="468313" indent="-468313" algn="ctr"/>
            <a:r>
              <a:rPr lang="en-US" sz="3200" b="1" dirty="0" smtClean="0">
                <a:solidFill>
                  <a:schemeClr val="tx1">
                    <a:lumMod val="95000"/>
                  </a:schemeClr>
                </a:solidFill>
              </a:rPr>
              <a:t>Method for Evaluating QA Needs in RT </a:t>
            </a:r>
            <a:endParaRPr lang="en-US" sz="3200" b="1" dirty="0">
              <a:solidFill>
                <a:schemeClr val="tx1">
                  <a:lumMod val="9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p:bldP spid="7"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subTitle" idx="1"/>
          </p:nvPr>
        </p:nvSpPr>
        <p:spPr>
          <a:xfrm>
            <a:off x="838200" y="3124200"/>
            <a:ext cx="7707313" cy="1066800"/>
          </a:xfrm>
        </p:spPr>
        <p:txBody>
          <a:bodyPr/>
          <a:lstStyle/>
          <a:p>
            <a:pPr>
              <a:lnSpc>
                <a:spcPct val="90000"/>
              </a:lnSpc>
            </a:pPr>
            <a:r>
              <a:rPr lang="en-US" sz="2800" b="1" dirty="0">
                <a:effectLst>
                  <a:outerShdw blurRad="38100" dist="38100" dir="2700000" algn="tl">
                    <a:srgbClr val="000000"/>
                  </a:outerShdw>
                </a:effectLst>
                <a:cs typeface="Times New Roman" pitchFamily="18" charset="0"/>
              </a:rPr>
              <a:t>With thanks to Alejandra Rangel Ph.D</a:t>
            </a:r>
            <a:r>
              <a:rPr lang="en-US" b="1" dirty="0">
                <a:effectLst>
                  <a:outerShdw blurRad="38100" dist="38100" dir="2700000" algn="tl">
                    <a:srgbClr val="000000"/>
                  </a:outerShdw>
                </a:effectLst>
                <a:cs typeface="Times New Roman" pitchFamily="18" charset="0"/>
              </a:rPr>
              <a:t>.</a:t>
            </a:r>
          </a:p>
          <a:p>
            <a:pPr>
              <a:lnSpc>
                <a:spcPct val="90000"/>
              </a:lnSpc>
            </a:pPr>
            <a:endParaRPr lang="en-US" b="1" dirty="0">
              <a:cs typeface="Times New Roman" pitchFamily="18" charset="0"/>
            </a:endParaRPr>
          </a:p>
        </p:txBody>
      </p:sp>
      <p:sp>
        <p:nvSpPr>
          <p:cNvPr id="8" name="Footer Placeholder 7"/>
          <p:cNvSpPr>
            <a:spLocks noGrp="1"/>
          </p:cNvSpPr>
          <p:nvPr>
            <p:ph type="ftr" sz="quarter" idx="12"/>
          </p:nvPr>
        </p:nvSpPr>
        <p:spPr>
          <a:xfrm>
            <a:off x="381000" y="6203667"/>
            <a:ext cx="83058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68611" name="Text Box 3"/>
          <p:cNvSpPr txBox="1">
            <a:spLocks noChangeArrowheads="1"/>
          </p:cNvSpPr>
          <p:nvPr/>
        </p:nvSpPr>
        <p:spPr bwMode="auto">
          <a:xfrm>
            <a:off x="0" y="6305550"/>
            <a:ext cx="1733550" cy="366713"/>
          </a:xfrm>
          <a:prstGeom prst="rect">
            <a:avLst/>
          </a:prstGeom>
          <a:noFill/>
          <a:ln w="9525">
            <a:noFill/>
            <a:miter lim="800000"/>
            <a:headEnd/>
            <a:tailEnd/>
          </a:ln>
          <a:effectLst/>
        </p:spPr>
        <p:txBody>
          <a:bodyPr>
            <a:spAutoFit/>
          </a:bodyPr>
          <a:lstStyle/>
          <a:p>
            <a:pPr eaLnBrk="1" hangingPunct="1">
              <a:spcBef>
                <a:spcPct val="50000"/>
              </a:spcBef>
            </a:pPr>
            <a:endParaRPr lang="en-US" sz="1800">
              <a:cs typeface="Times New Roman" pitchFamily="18" charset="0"/>
            </a:endParaRPr>
          </a:p>
        </p:txBody>
      </p:sp>
      <p:pic>
        <p:nvPicPr>
          <p:cNvPr id="68612" name="Picture 4" descr="untitled"/>
          <p:cNvPicPr>
            <a:picLocks noChangeAspect="1" noChangeArrowheads="1"/>
          </p:cNvPicPr>
          <p:nvPr/>
        </p:nvPicPr>
        <p:blipFill>
          <a:blip r:embed="rId2" cstate="print"/>
          <a:srcRect/>
          <a:stretch>
            <a:fillRect/>
          </a:stretch>
        </p:blipFill>
        <p:spPr bwMode="auto">
          <a:xfrm>
            <a:off x="3581400" y="3810001"/>
            <a:ext cx="1981199" cy="952500"/>
          </a:xfrm>
          <a:prstGeom prst="rect">
            <a:avLst/>
          </a:prstGeom>
          <a:noFill/>
        </p:spPr>
      </p:pic>
      <p:sp>
        <p:nvSpPr>
          <p:cNvPr id="68613" name="Text Box 5"/>
          <p:cNvSpPr txBox="1">
            <a:spLocks noChangeArrowheads="1"/>
          </p:cNvSpPr>
          <p:nvPr/>
        </p:nvSpPr>
        <p:spPr bwMode="auto">
          <a:xfrm>
            <a:off x="920750" y="927100"/>
            <a:ext cx="7302500" cy="769441"/>
          </a:xfrm>
          <a:prstGeom prst="rect">
            <a:avLst/>
          </a:prstGeom>
          <a:noFill/>
          <a:ln w="9525">
            <a:noFill/>
            <a:miter lim="800000"/>
            <a:headEnd/>
            <a:tailEnd/>
          </a:ln>
          <a:effectLst/>
        </p:spPr>
        <p:txBody>
          <a:bodyPr>
            <a:spAutoFit/>
          </a:bodyPr>
          <a:lstStyle/>
          <a:p>
            <a:pPr algn="ctr" eaLnBrk="1" hangingPunct="1">
              <a:spcBef>
                <a:spcPct val="50000"/>
              </a:spcBef>
            </a:pPr>
            <a:r>
              <a:rPr lang="en-US" sz="4400" b="1" dirty="0" err="1" smtClean="0">
                <a:solidFill>
                  <a:srgbClr val="FFCC00"/>
                </a:solidFill>
              </a:rPr>
              <a:t>Priorizing</a:t>
            </a:r>
            <a:r>
              <a:rPr lang="en-US" sz="4400" b="1" dirty="0" smtClean="0">
                <a:solidFill>
                  <a:srgbClr val="FFCC00"/>
                </a:solidFill>
              </a:rPr>
              <a:t> </a:t>
            </a:r>
            <a:r>
              <a:rPr lang="en-US" sz="4400" b="1" dirty="0">
                <a:solidFill>
                  <a:srgbClr val="FFCC00"/>
                </a:solidFill>
              </a:rPr>
              <a:t>Quality </a:t>
            </a:r>
            <a:r>
              <a:rPr lang="en-US" sz="4400" b="1" dirty="0" smtClean="0">
                <a:solidFill>
                  <a:srgbClr val="FFCC00"/>
                </a:solidFill>
              </a:rPr>
              <a:t>Control</a:t>
            </a:r>
            <a:endParaRPr lang="en-US" sz="4400" b="1" u="sng" dirty="0">
              <a:solidFill>
                <a:srgbClr val="002060"/>
              </a:solidFill>
            </a:endParaRPr>
          </a:p>
        </p:txBody>
      </p:sp>
      <p:sp>
        <p:nvSpPr>
          <p:cNvPr id="68614" name="Text Box 6"/>
          <p:cNvSpPr txBox="1">
            <a:spLocks noChangeArrowheads="1"/>
          </p:cNvSpPr>
          <p:nvPr/>
        </p:nvSpPr>
        <p:spPr bwMode="auto">
          <a:xfrm>
            <a:off x="457200" y="5029200"/>
            <a:ext cx="8153400" cy="1246495"/>
          </a:xfrm>
          <a:prstGeom prst="rect">
            <a:avLst/>
          </a:prstGeom>
          <a:noFill/>
          <a:ln w="9525">
            <a:noFill/>
            <a:miter lim="800000"/>
            <a:headEnd/>
            <a:tailEnd/>
          </a:ln>
          <a:effectLst/>
        </p:spPr>
        <p:txBody>
          <a:bodyPr wrap="square">
            <a:spAutoFit/>
          </a:bodyPr>
          <a:lstStyle/>
          <a:p>
            <a:pPr eaLnBrk="1" hangingPunct="1">
              <a:spcBef>
                <a:spcPct val="50000"/>
              </a:spcBef>
            </a:pPr>
            <a:r>
              <a:rPr lang="en-US" sz="2400" b="1" i="1" dirty="0">
                <a:solidFill>
                  <a:srgbClr val="0000FF"/>
                </a:solidFill>
              </a:rPr>
              <a:t>We need to identify and resource those activities that contribute most to maximizing quality and minimizing error.</a:t>
            </a:r>
          </a:p>
          <a:p>
            <a:pPr eaLnBrk="1" hangingPunct="1">
              <a:spcBef>
                <a:spcPct val="50000"/>
              </a:spcBef>
            </a:pPr>
            <a:endParaRPr lang="en-US" sz="1800" i="1" dirty="0">
              <a:latin typeface="Arial" charset="0"/>
            </a:endParaRPr>
          </a:p>
        </p:txBody>
      </p:sp>
      <p:sp>
        <p:nvSpPr>
          <p:cNvPr id="9" name="TextBox 8"/>
          <p:cNvSpPr txBox="1"/>
          <p:nvPr/>
        </p:nvSpPr>
        <p:spPr>
          <a:xfrm>
            <a:off x="1676400" y="1981200"/>
            <a:ext cx="57912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rPr>
              <a:t>Objective Approach </a:t>
            </a:r>
            <a:endParaRPr lang="en-US" sz="40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8614"/>
                                        </p:tgtEl>
                                        <p:attrNameLst>
                                          <p:attrName>style.visibility</p:attrName>
                                        </p:attrNameLst>
                                      </p:cBhvr>
                                      <p:to>
                                        <p:strVal val="visible"/>
                                      </p:to>
                                    </p:set>
                                    <p:anim calcmode="lin" valueType="num">
                                      <p:cBhvr>
                                        <p:cTn id="7" dur="1000" fill="hold"/>
                                        <p:tgtEl>
                                          <p:spTgt spid="68614"/>
                                        </p:tgtEl>
                                        <p:attrNameLst>
                                          <p:attrName>ppt_w</p:attrName>
                                        </p:attrNameLst>
                                      </p:cBhvr>
                                      <p:tavLst>
                                        <p:tav tm="0">
                                          <p:val>
                                            <p:strVal val="#ppt_w*0.70"/>
                                          </p:val>
                                        </p:tav>
                                        <p:tav tm="100000">
                                          <p:val>
                                            <p:strVal val="#ppt_w"/>
                                          </p:val>
                                        </p:tav>
                                      </p:tavLst>
                                    </p:anim>
                                    <p:anim calcmode="lin" valueType="num">
                                      <p:cBhvr>
                                        <p:cTn id="8" dur="1000" fill="hold"/>
                                        <p:tgtEl>
                                          <p:spTgt spid="68614"/>
                                        </p:tgtEl>
                                        <p:attrNameLst>
                                          <p:attrName>ppt_h</p:attrName>
                                        </p:attrNameLst>
                                      </p:cBhvr>
                                      <p:tavLst>
                                        <p:tav tm="0">
                                          <p:val>
                                            <p:strVal val="#ppt_h"/>
                                          </p:val>
                                        </p:tav>
                                        <p:tav tm="100000">
                                          <p:val>
                                            <p:strVal val="#ppt_h"/>
                                          </p:val>
                                        </p:tav>
                                      </p:tavLst>
                                    </p:anim>
                                    <p:animEffect transition="in" filter="fade">
                                      <p:cBhvr>
                                        <p:cTn id="9" dur="1000"/>
                                        <p:tgtEl>
                                          <p:spTgt spid="6861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p:bldP spid="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04800" y="6203667"/>
            <a:ext cx="84582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17410" name="Rectangle 2"/>
          <p:cNvSpPr>
            <a:spLocks noGrp="1" noChangeArrowheads="1"/>
          </p:cNvSpPr>
          <p:nvPr>
            <p:ph type="title" idx="4294967295"/>
          </p:nvPr>
        </p:nvSpPr>
        <p:spPr>
          <a:xfrm>
            <a:off x="609600" y="609600"/>
            <a:ext cx="7772400" cy="1143000"/>
          </a:xfrm>
        </p:spPr>
        <p:txBody>
          <a:bodyPr>
            <a:normAutofit fontScale="90000"/>
          </a:bodyPr>
          <a:lstStyle/>
          <a:p>
            <a:r>
              <a:rPr lang="en-CA" sz="4000" b="1" dirty="0">
                <a:effectLst>
                  <a:outerShdw blurRad="38100" dist="38100" dir="2700000" algn="tl">
                    <a:srgbClr val="000000"/>
                  </a:outerShdw>
                </a:effectLst>
              </a:rPr>
              <a:t>The Effect of Performance Deviations on the </a:t>
            </a:r>
            <a:r>
              <a:rPr lang="en-CA" sz="4000" b="1" dirty="0"/>
              <a:t>Prostate CTV</a:t>
            </a:r>
            <a:endParaRPr lang="en-US" sz="4000" b="1" dirty="0"/>
          </a:p>
        </p:txBody>
      </p:sp>
      <p:sp>
        <p:nvSpPr>
          <p:cNvPr id="532483" name="Rectangle 3"/>
          <p:cNvSpPr>
            <a:spLocks noGrp="1" noChangeArrowheads="1"/>
          </p:cNvSpPr>
          <p:nvPr>
            <p:ph type="body" sz="half" idx="4294967295"/>
          </p:nvPr>
        </p:nvSpPr>
        <p:spPr>
          <a:xfrm>
            <a:off x="762001" y="4735512"/>
            <a:ext cx="8001000" cy="1512888"/>
          </a:xfrm>
        </p:spPr>
        <p:txBody>
          <a:bodyPr>
            <a:normAutofit lnSpcReduction="10000"/>
          </a:bodyPr>
          <a:lstStyle/>
          <a:p>
            <a:endParaRPr lang="en-US" sz="2800" dirty="0">
              <a:effectLst>
                <a:outerShdw blurRad="38100" dist="38100" dir="2700000" algn="tl">
                  <a:srgbClr val="000000"/>
                </a:outerShdw>
              </a:effectLst>
            </a:endParaRPr>
          </a:p>
          <a:p>
            <a:r>
              <a:rPr lang="en-US" sz="2800" dirty="0">
                <a:effectLst>
                  <a:outerShdw blurRad="38100" dist="38100" dir="2700000" algn="tl">
                    <a:srgbClr val="000000"/>
                  </a:outerShdw>
                </a:effectLst>
              </a:rPr>
              <a:t>Bars = Average </a:t>
            </a:r>
            <a:r>
              <a:rPr lang="el-GR" sz="2800" dirty="0">
                <a:effectLst>
                  <a:outerShdw blurRad="38100" dist="38100" dir="2700000" algn="tl">
                    <a:srgbClr val="000000"/>
                  </a:outerShdw>
                </a:effectLst>
                <a:cs typeface="Tahoma" pitchFamily="34" charset="0"/>
              </a:rPr>
              <a:t>Δ</a:t>
            </a:r>
            <a:r>
              <a:rPr lang="en-US" sz="2800" dirty="0">
                <a:effectLst>
                  <a:outerShdw blurRad="38100" dist="38100" dir="2700000" algn="tl">
                    <a:srgbClr val="000000"/>
                  </a:outerShdw>
                </a:effectLst>
              </a:rPr>
              <a:t>EUD per course of treatment</a:t>
            </a:r>
          </a:p>
          <a:p>
            <a:r>
              <a:rPr lang="en-US" sz="2800" dirty="0">
                <a:effectLst>
                  <a:outerShdw blurRad="38100" dist="38100" dir="2700000" algn="tl">
                    <a:srgbClr val="000000"/>
                  </a:outerShdw>
                </a:effectLst>
              </a:rPr>
              <a:t>Error bars = 1 Std dev  for   n = 7</a:t>
            </a:r>
          </a:p>
        </p:txBody>
      </p:sp>
      <p:pic>
        <p:nvPicPr>
          <p:cNvPr id="71684" name="Picture 8"/>
          <p:cNvPicPr>
            <a:picLocks noChangeAspect="1" noChangeArrowheads="1"/>
          </p:cNvPicPr>
          <p:nvPr/>
        </p:nvPicPr>
        <p:blipFill>
          <a:blip r:embed="rId3" cstate="print"/>
          <a:srcRect/>
          <a:stretch>
            <a:fillRect/>
          </a:stretch>
        </p:blipFill>
        <p:spPr bwMode="auto">
          <a:xfrm>
            <a:off x="1835150" y="1312863"/>
            <a:ext cx="5832475" cy="3987800"/>
          </a:xfrm>
          <a:prstGeom prst="rect">
            <a:avLst/>
          </a:prstGeom>
          <a:noFill/>
          <a:ln w="9525">
            <a:noFill/>
            <a:miter lim="800000"/>
            <a:headEnd/>
            <a:tailEnd/>
          </a:ln>
        </p:spPr>
      </p:pic>
      <p:sp>
        <p:nvSpPr>
          <p:cNvPr id="71686" name="Text Box 6"/>
          <p:cNvSpPr txBox="1">
            <a:spLocks noChangeArrowheads="1"/>
          </p:cNvSpPr>
          <p:nvPr/>
        </p:nvSpPr>
        <p:spPr bwMode="auto">
          <a:xfrm>
            <a:off x="1371600" y="4800600"/>
            <a:ext cx="6515100" cy="366712"/>
          </a:xfrm>
          <a:prstGeom prst="rect">
            <a:avLst/>
          </a:prstGeom>
          <a:noFill/>
          <a:ln w="9525">
            <a:noFill/>
            <a:miter lim="800000"/>
            <a:headEnd/>
            <a:tailEnd/>
          </a:ln>
          <a:effectLst/>
        </p:spPr>
        <p:txBody>
          <a:bodyPr>
            <a:spAutoFit/>
          </a:bodyPr>
          <a:lstStyle/>
          <a:p>
            <a:pPr algn="ctr" eaLnBrk="1" hangingPunct="1">
              <a:spcBef>
                <a:spcPct val="50000"/>
              </a:spcBef>
            </a:pPr>
            <a:r>
              <a:rPr lang="en-US" sz="1800" dirty="0">
                <a:solidFill>
                  <a:schemeClr val="bg1"/>
                </a:solidFill>
              </a:rPr>
              <a:t>(Medical Physics 36 (2008) 2513-2518)</a:t>
            </a: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7269163" y="1470025"/>
            <a:ext cx="1196975" cy="1255713"/>
          </a:xfrm>
          <a:prstGeom prst="rect">
            <a:avLst/>
          </a:prstGeom>
          <a:noFill/>
          <a:ln w="152280">
            <a:solidFill>
              <a:srgbClr val="000000"/>
            </a:solidFill>
            <a:miter lim="800000"/>
            <a:headEnd/>
            <a:tailEnd/>
          </a:ln>
          <a:effectLst/>
        </p:spPr>
        <p:txBody>
          <a:bodyPr wrap="none" anchor="ctr"/>
          <a:lstStyle/>
          <a:p>
            <a:endParaRPr lang="en-US"/>
          </a:p>
        </p:txBody>
      </p:sp>
      <p:graphicFrame>
        <p:nvGraphicFramePr>
          <p:cNvPr id="74756" name="Object 4"/>
          <p:cNvGraphicFramePr>
            <a:graphicFrameLocks noChangeAspect="1"/>
          </p:cNvGraphicFramePr>
          <p:nvPr/>
        </p:nvGraphicFramePr>
        <p:xfrm>
          <a:off x="5541963" y="1719263"/>
          <a:ext cx="1333500" cy="1409700"/>
        </p:xfrm>
        <a:graphic>
          <a:graphicData uri="http://schemas.openxmlformats.org/presentationml/2006/ole">
            <p:oleObj spid="_x0000_s1099778" r:id="rId4" imgW="2419048" imgH="2409524" progId="PBrush">
              <p:embed/>
            </p:oleObj>
          </a:graphicData>
        </a:graphic>
      </p:graphicFrame>
      <p:graphicFrame>
        <p:nvGraphicFramePr>
          <p:cNvPr id="74757" name="Object 5"/>
          <p:cNvGraphicFramePr>
            <a:graphicFrameLocks noChangeAspect="1"/>
          </p:cNvGraphicFramePr>
          <p:nvPr/>
        </p:nvGraphicFramePr>
        <p:xfrm>
          <a:off x="7269163" y="1757363"/>
          <a:ext cx="1208087" cy="1370012"/>
        </p:xfrm>
        <a:graphic>
          <a:graphicData uri="http://schemas.openxmlformats.org/presentationml/2006/ole">
            <p:oleObj spid="_x0000_s1099779" r:id="rId5" imgW="1886213" imgH="2237503" progId="PBrush">
              <p:embed/>
            </p:oleObj>
          </a:graphicData>
        </a:graphic>
      </p:graphicFrame>
      <p:sp>
        <p:nvSpPr>
          <p:cNvPr id="16" name="Title 15"/>
          <p:cNvSpPr>
            <a:spLocks noGrp="1"/>
          </p:cNvSpPr>
          <p:nvPr>
            <p:ph type="title"/>
          </p:nvPr>
        </p:nvSpPr>
        <p:spPr>
          <a:xfrm>
            <a:off x="685800" y="457200"/>
            <a:ext cx="7772400" cy="1143000"/>
          </a:xfrm>
        </p:spPr>
        <p:txBody>
          <a:bodyPr/>
          <a:lstStyle/>
          <a:p>
            <a:endParaRPr lang="en-US" dirty="0"/>
          </a:p>
        </p:txBody>
      </p:sp>
      <p:sp>
        <p:nvSpPr>
          <p:cNvPr id="74758" name="Rectangle 6"/>
          <p:cNvSpPr>
            <a:spLocks noGrp="1" noChangeArrowheads="1"/>
          </p:cNvSpPr>
          <p:nvPr>
            <p:ph type="body" sz="half" idx="3"/>
          </p:nvPr>
        </p:nvSpPr>
        <p:spPr>
          <a:xfrm>
            <a:off x="228600" y="1600200"/>
            <a:ext cx="5300663" cy="4578350"/>
          </a:xfrm>
          <a:ln/>
        </p:spPr>
        <p:txBody>
          <a:bodyPr/>
          <a:lstStyle/>
          <a:p>
            <a:pPr marL="341313" indent="-341313" defTabSz="449263">
              <a:spcBef>
                <a:spcPts val="700"/>
              </a:spcBef>
              <a:buClr>
                <a:srgbClr val="FFFFCC"/>
              </a:buClr>
              <a:buSzPct val="70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CA" sz="2800" dirty="0"/>
              <a:t>The 2 most common IMRT treatment sites at the TBCC were studied.</a:t>
            </a:r>
          </a:p>
          <a:p>
            <a:pPr marL="341313" indent="-341313" defTabSz="449263">
              <a:spcBef>
                <a:spcPts val="700"/>
              </a:spcBef>
              <a:buClr>
                <a:srgbClr val="FFFFCC"/>
              </a:buClr>
              <a:buSzPct val="70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CA" sz="2800" dirty="0"/>
              <a:t>In-house software incorporated random and systematic errors in the position of the MLC leaves.</a:t>
            </a:r>
          </a:p>
          <a:p>
            <a:pPr marL="341313" indent="-341313" defTabSz="449263">
              <a:spcBef>
                <a:spcPts val="700"/>
              </a:spcBef>
              <a:buClr>
                <a:srgbClr val="FFFFCC"/>
              </a:buClr>
              <a:buSzPct val="70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CA" sz="2800" dirty="0"/>
              <a:t>Plans were re-computed.</a:t>
            </a:r>
          </a:p>
          <a:p>
            <a:pPr marL="341313" indent="-341313" algn="ctr" defTabSz="449263">
              <a:spcBef>
                <a:spcPct val="0"/>
              </a:spcBef>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800" dirty="0"/>
          </a:p>
        </p:txBody>
      </p:sp>
      <p:sp>
        <p:nvSpPr>
          <p:cNvPr id="14" name="Footer Placeholder 13"/>
          <p:cNvSpPr>
            <a:spLocks noGrp="1"/>
          </p:cNvSpPr>
          <p:nvPr>
            <p:ph type="ftr" sz="quarter" idx="11"/>
          </p:nvPr>
        </p:nvSpPr>
        <p:spPr>
          <a:xfrm>
            <a:off x="381000" y="6248400"/>
            <a:ext cx="8458200" cy="457200"/>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74759" name="Text Box 7"/>
          <p:cNvSpPr txBox="1">
            <a:spLocks noChangeArrowheads="1"/>
          </p:cNvSpPr>
          <p:nvPr/>
        </p:nvSpPr>
        <p:spPr bwMode="auto">
          <a:xfrm>
            <a:off x="5429250" y="3221038"/>
            <a:ext cx="1546225" cy="758825"/>
          </a:xfrm>
          <a:prstGeom prst="rect">
            <a:avLst/>
          </a:prstGeom>
          <a:solidFill>
            <a:srgbClr val="000066"/>
          </a:solidFill>
          <a:ln w="57240">
            <a:solidFill>
              <a:srgbClr val="000000"/>
            </a:solidFill>
            <a:miter lim="800000"/>
            <a:headEnd/>
            <a:tailEnd/>
          </a:ln>
          <a:effectLst/>
        </p:spPr>
        <p:txBody>
          <a:bodyPr lIns="90000" tIns="46800" rIns="90000" bIns="46800">
            <a:spAutoFit/>
          </a:bodyPr>
          <a:lstStyle/>
          <a:p>
            <a:pPr algn="ctr" defTabSz="449263">
              <a:spcBef>
                <a:spcPts val="125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66CCFF"/>
                </a:solidFill>
                <a:latin typeface="Bradley Hand ITC" pitchFamily="66" charset="0"/>
              </a:rPr>
              <a:t>7 Prostate IMRT</a:t>
            </a:r>
          </a:p>
        </p:txBody>
      </p:sp>
      <p:sp>
        <p:nvSpPr>
          <p:cNvPr id="74760" name="Text Box 8"/>
          <p:cNvSpPr txBox="1">
            <a:spLocks noChangeArrowheads="1"/>
          </p:cNvSpPr>
          <p:nvPr/>
        </p:nvSpPr>
        <p:spPr bwMode="auto">
          <a:xfrm>
            <a:off x="7058025" y="3221038"/>
            <a:ext cx="1644650" cy="758825"/>
          </a:xfrm>
          <a:prstGeom prst="rect">
            <a:avLst/>
          </a:prstGeom>
          <a:solidFill>
            <a:srgbClr val="000066"/>
          </a:solidFill>
          <a:ln w="57240">
            <a:solidFill>
              <a:srgbClr val="000000"/>
            </a:solidFill>
            <a:miter lim="800000"/>
            <a:headEnd/>
            <a:tailEnd/>
          </a:ln>
          <a:effectLst/>
        </p:spPr>
        <p:txBody>
          <a:bodyPr lIns="90000" tIns="46800" rIns="90000" bIns="46800">
            <a:spAutoFit/>
          </a:bodyPr>
          <a:lstStyle/>
          <a:p>
            <a:pPr algn="ctr" defTabSz="449263">
              <a:spcBef>
                <a:spcPts val="125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66CCFF"/>
                </a:solidFill>
                <a:latin typeface="Bradley Hand ITC" pitchFamily="66" charset="0"/>
              </a:rPr>
              <a:t>7 Head &amp; Neck IMRT</a:t>
            </a:r>
          </a:p>
        </p:txBody>
      </p:sp>
      <p:graphicFrame>
        <p:nvGraphicFramePr>
          <p:cNvPr id="74761" name="Object 9"/>
          <p:cNvGraphicFramePr>
            <a:graphicFrameLocks noChangeAspect="1"/>
          </p:cNvGraphicFramePr>
          <p:nvPr/>
        </p:nvGraphicFramePr>
        <p:xfrm>
          <a:off x="6156325" y="4319588"/>
          <a:ext cx="2160588" cy="1785937"/>
        </p:xfrm>
        <a:graphic>
          <a:graphicData uri="http://schemas.openxmlformats.org/presentationml/2006/ole">
            <p:oleObj spid="_x0000_s1099780" r:id="rId6" imgW="0" imgH="0" progId="PBrush">
              <p:embed/>
            </p:oleObj>
          </a:graphicData>
        </a:graphic>
      </p:graphicFrame>
      <p:sp>
        <p:nvSpPr>
          <p:cNvPr id="74764" name="Text Box 12"/>
          <p:cNvSpPr txBox="1">
            <a:spLocks noChangeArrowheads="1"/>
          </p:cNvSpPr>
          <p:nvPr/>
        </p:nvSpPr>
        <p:spPr bwMode="auto">
          <a:xfrm>
            <a:off x="755650" y="685800"/>
            <a:ext cx="7632700" cy="701675"/>
          </a:xfrm>
          <a:prstGeom prst="rect">
            <a:avLst/>
          </a:prstGeom>
          <a:noFill/>
          <a:ln w="9525">
            <a:noFill/>
            <a:miter lim="800000"/>
            <a:headEnd/>
            <a:tailEnd/>
          </a:ln>
          <a:effectLst/>
        </p:spPr>
        <p:txBody>
          <a:bodyPr>
            <a:spAutoFit/>
          </a:bodyPr>
          <a:lstStyle/>
          <a:p>
            <a:pPr eaLnBrk="1" hangingPunct="1">
              <a:spcBef>
                <a:spcPct val="50000"/>
              </a:spcBef>
            </a:pPr>
            <a:r>
              <a:rPr lang="en-US" sz="4000" b="1" dirty="0">
                <a:solidFill>
                  <a:srgbClr val="FFCC00"/>
                </a:solidFill>
              </a:rPr>
              <a:t>MLC Quality Control Standards</a:t>
            </a:r>
          </a:p>
        </p:txBody>
      </p:sp>
      <p:sp>
        <p:nvSpPr>
          <p:cNvPr id="74765" name="Text Box 13"/>
          <p:cNvSpPr txBox="1">
            <a:spLocks noChangeArrowheads="1"/>
          </p:cNvSpPr>
          <p:nvPr/>
        </p:nvSpPr>
        <p:spPr bwMode="auto">
          <a:xfrm>
            <a:off x="4800600" y="3962400"/>
            <a:ext cx="4648200" cy="366713"/>
          </a:xfrm>
          <a:prstGeom prst="rect">
            <a:avLst/>
          </a:prstGeom>
          <a:noFill/>
          <a:ln w="9525">
            <a:noFill/>
            <a:miter lim="800000"/>
            <a:headEnd/>
            <a:tailEnd/>
          </a:ln>
          <a:effectLst/>
        </p:spPr>
        <p:txBody>
          <a:bodyPr wrap="square">
            <a:spAutoFit/>
          </a:bodyPr>
          <a:lstStyle/>
          <a:p>
            <a:pPr algn="ctr" eaLnBrk="1" hangingPunct="1">
              <a:spcBef>
                <a:spcPct val="50000"/>
              </a:spcBef>
            </a:pPr>
            <a:r>
              <a:rPr lang="en-US" sz="1800" dirty="0">
                <a:solidFill>
                  <a:schemeClr val="bg1"/>
                </a:solidFill>
              </a:rPr>
              <a:t>Medical Physics 36 (2009) 3304-3309</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body" sz="half" idx="2"/>
          </p:nvPr>
        </p:nvSpPr>
        <p:spPr>
          <a:xfrm>
            <a:off x="911225" y="2147888"/>
            <a:ext cx="7321550" cy="2651125"/>
          </a:xfrm>
          <a:ln/>
        </p:spPr>
        <p:txBody>
          <a:bodyPr>
            <a:normAutofit/>
          </a:bodyPr>
          <a:lstStyle/>
          <a:p>
            <a:pPr marL="341313" indent="-341313" defTabSz="449263">
              <a:lnSpc>
                <a:spcPct val="80000"/>
              </a:lnSpc>
              <a:buClr>
                <a:srgbClr val="FFFFCC"/>
              </a:buClr>
              <a:buSzPct val="150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CA" sz="2800"/>
              <a:t>H&amp;N plans showed greater sensitivity to leaf position errors than prostate plans</a:t>
            </a:r>
          </a:p>
          <a:p>
            <a:pPr marL="341313" indent="-341313" defTabSz="449263">
              <a:lnSpc>
                <a:spcPct val="80000"/>
              </a:lnSpc>
              <a:buClr>
                <a:srgbClr val="FFFFCC"/>
              </a:buClr>
              <a:buSzPct val="150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CA" sz="2800"/>
              <a:t>Random errors of up to 2 mm showed negligible effects</a:t>
            </a:r>
          </a:p>
          <a:p>
            <a:pPr marL="341313" indent="-341313" defTabSz="449263">
              <a:lnSpc>
                <a:spcPct val="80000"/>
              </a:lnSpc>
              <a:buClr>
                <a:srgbClr val="FFFFCC"/>
              </a:buClr>
              <a:buSzPct val="150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CA" sz="2800"/>
              <a:t>The dosimetric effects of systematic errors were found to be linearly related to the size of the error</a:t>
            </a:r>
          </a:p>
        </p:txBody>
      </p:sp>
      <p:sp>
        <p:nvSpPr>
          <p:cNvPr id="11" name="Footer Placeholder 10"/>
          <p:cNvSpPr>
            <a:spLocks noGrp="1"/>
          </p:cNvSpPr>
          <p:nvPr>
            <p:ph type="ftr" sz="quarter" idx="11"/>
          </p:nvPr>
        </p:nvSpPr>
        <p:spPr/>
        <p:txBody>
          <a:bodyPr/>
          <a:lstStyle/>
          <a:p>
            <a:r>
              <a:rPr lang="es-ES" smtClean="0"/>
              <a:t>XII Mexican Symposium on Medical Physics, HARAO, Oaxaca Mexico, 16-18 Marzo 2012</a:t>
            </a:r>
            <a:endParaRPr lang="en-US"/>
          </a:p>
        </p:txBody>
      </p:sp>
      <p:graphicFrame>
        <p:nvGraphicFramePr>
          <p:cNvPr id="76803" name="Group 3"/>
          <p:cNvGraphicFramePr>
            <a:graphicFrameLocks noGrp="1"/>
          </p:cNvGraphicFramePr>
          <p:nvPr/>
        </p:nvGraphicFramePr>
        <p:xfrm>
          <a:off x="5181600" y="4800600"/>
          <a:ext cx="3241675" cy="1344168"/>
        </p:xfrm>
        <a:graphic>
          <a:graphicData uri="http://schemas.openxmlformats.org/drawingml/2006/table">
            <a:tbl>
              <a:tblPr/>
              <a:tblGrid>
                <a:gridCol w="2378075"/>
                <a:gridCol w="863600"/>
              </a:tblGrid>
              <a:tr h="395288">
                <a:tc>
                  <a:txBody>
                    <a:bodyPr/>
                    <a:lstStyle/>
                    <a:p>
                      <a:pPr marL="0" marR="0" lvl="0" indent="0" algn="l" defTabSz="449263" rtl="0" eaLnBrk="0" fontAlgn="base" latinLnBrk="0" hangingPunct="0">
                        <a:lnSpc>
                          <a:spcPct val="117000"/>
                        </a:lnSpc>
                        <a:spcBef>
                          <a:spcPts val="50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2000" b="1" i="0" u="none" strike="noStrike" cap="none" normalizeH="0" baseline="0" smtClean="0">
                          <a:ln>
                            <a:noFill/>
                          </a:ln>
                          <a:solidFill>
                            <a:schemeClr val="tx1"/>
                          </a:solidFill>
                          <a:effectLst/>
                          <a:latin typeface="Bradley Hand ITC" pitchFamily="66" charset="0"/>
                        </a:rPr>
                        <a:t>Tolerances for MLCs</a:t>
                      </a:r>
                    </a:p>
                  </a:txBody>
                  <a:tcPr anchor="ctr" horzOverflow="overflow">
                    <a:lnL cap="flat">
                      <a:noFill/>
                    </a:lnL>
                    <a:lnR cap="flat">
                      <a:noFill/>
                    </a:lnR>
                    <a:lnT w="38160" cap="flat" cmpd="sng" algn="ctr">
                      <a:solidFill>
                        <a:srgbClr val="03E4EF"/>
                      </a:solidFill>
                      <a:prstDash val="solid"/>
                      <a:round/>
                      <a:headEnd type="none" w="med" len="med"/>
                      <a:tailEnd type="none" w="med" len="med"/>
                    </a:lnT>
                    <a:lnB w="12600" cap="flat" cmpd="sng" algn="ctr">
                      <a:solidFill>
                        <a:srgbClr val="03E4EF"/>
                      </a:solidFill>
                      <a:prstDash val="solid"/>
                      <a:round/>
                      <a:headEnd type="none" w="med" len="med"/>
                      <a:tailEnd type="none" w="med" len="med"/>
                    </a:lnB>
                    <a:lnTlToBr>
                      <a:noFill/>
                    </a:lnTlToBr>
                    <a:lnBlToTr>
                      <a:noFill/>
                    </a:lnBlToTr>
                    <a:noFill/>
                  </a:tcPr>
                </a:tc>
                <a:tc>
                  <a:txBody>
                    <a:bodyPr/>
                    <a:lstStyle/>
                    <a:p>
                      <a:pPr marL="0" marR="0" lvl="0" indent="0" algn="ctr" defTabSz="44926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Arial" charset="0"/>
                      </a:endParaRPr>
                    </a:p>
                  </a:txBody>
                  <a:tcPr anchor="ctr" horzOverflow="overflow">
                    <a:lnL cap="flat">
                      <a:noFill/>
                    </a:lnL>
                    <a:lnR cap="flat">
                      <a:noFill/>
                    </a:lnR>
                    <a:lnT w="38160" cap="flat" cmpd="sng" algn="ctr">
                      <a:solidFill>
                        <a:srgbClr val="03E4EF"/>
                      </a:solidFill>
                      <a:prstDash val="solid"/>
                      <a:round/>
                      <a:headEnd type="none" w="med" len="med"/>
                      <a:tailEnd type="none" w="med" len="med"/>
                    </a:lnT>
                    <a:lnB w="12600" cap="flat" cmpd="sng" algn="ctr">
                      <a:solidFill>
                        <a:srgbClr val="03E4EF"/>
                      </a:solidFill>
                      <a:prstDash val="solid"/>
                      <a:round/>
                      <a:headEnd type="none" w="med" len="med"/>
                      <a:tailEnd type="none" w="med" len="med"/>
                    </a:lnB>
                    <a:lnTlToBr>
                      <a:noFill/>
                    </a:lnTlToBr>
                    <a:lnBlToTr>
                      <a:noFill/>
                    </a:lnBlToTr>
                    <a:noFill/>
                  </a:tcPr>
                </a:tc>
              </a:tr>
              <a:tr h="395288">
                <a:tc>
                  <a:txBody>
                    <a:bodyPr/>
                    <a:lstStyle/>
                    <a:p>
                      <a:pPr marL="0" marR="0" lvl="0" indent="0" algn="l" defTabSz="449263" rtl="0" eaLnBrk="0" fontAlgn="base" latinLnBrk="0" hangingPunct="0">
                        <a:lnSpc>
                          <a:spcPct val="117000"/>
                        </a:lnSpc>
                        <a:spcBef>
                          <a:spcPts val="50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2000" b="1" i="0" u="none" strike="noStrike" cap="none" normalizeH="0" baseline="0" smtClean="0">
                          <a:ln>
                            <a:noFill/>
                          </a:ln>
                          <a:solidFill>
                            <a:schemeClr val="tx1"/>
                          </a:solidFill>
                          <a:effectLst/>
                          <a:latin typeface="Bradley Hand ITC" pitchFamily="66" charset="0"/>
                        </a:rPr>
                        <a:t>Random errors</a:t>
                      </a:r>
                    </a:p>
                  </a:txBody>
                  <a:tcPr anchor="ctr" horzOverflow="overflow">
                    <a:lnL cap="flat">
                      <a:noFill/>
                    </a:lnL>
                    <a:lnR cap="flat">
                      <a:noFill/>
                    </a:lnR>
                    <a:lnT w="12600" cap="flat" cmpd="sng" algn="ctr">
                      <a:solidFill>
                        <a:srgbClr val="03E4EF"/>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449263" rtl="0" eaLnBrk="0" fontAlgn="base" latinLnBrk="0" hangingPunct="0">
                        <a:lnSpc>
                          <a:spcPct val="117000"/>
                        </a:lnSpc>
                        <a:spcBef>
                          <a:spcPts val="50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2000" b="1" i="0" u="none" strike="noStrike" cap="none" normalizeH="0" baseline="0" smtClean="0">
                          <a:ln>
                            <a:noFill/>
                          </a:ln>
                          <a:solidFill>
                            <a:schemeClr val="tx1"/>
                          </a:solidFill>
                          <a:effectLst/>
                          <a:latin typeface="Bradley Hand ITC" pitchFamily="66" charset="0"/>
                        </a:rPr>
                        <a:t>mm</a:t>
                      </a:r>
                    </a:p>
                  </a:txBody>
                  <a:tcPr anchor="ctr" horzOverflow="overflow">
                    <a:lnL cap="flat">
                      <a:noFill/>
                    </a:lnL>
                    <a:lnR cap="flat">
                      <a:noFill/>
                    </a:lnR>
                    <a:lnT w="12600" cap="flat" cmpd="sng" algn="ctr">
                      <a:solidFill>
                        <a:srgbClr val="03E4EF"/>
                      </a:solidFill>
                      <a:prstDash val="solid"/>
                      <a:round/>
                      <a:headEnd type="none" w="med" len="med"/>
                      <a:tailEnd type="none" w="med" len="med"/>
                    </a:lnT>
                    <a:lnB cap="flat">
                      <a:noFill/>
                    </a:lnB>
                    <a:lnTlToBr>
                      <a:noFill/>
                    </a:lnTlToBr>
                    <a:lnBlToTr>
                      <a:noFill/>
                    </a:lnBlToTr>
                    <a:noFill/>
                  </a:tcPr>
                </a:tc>
              </a:tr>
              <a:tr h="395288">
                <a:tc>
                  <a:txBody>
                    <a:bodyPr/>
                    <a:lstStyle/>
                    <a:p>
                      <a:pPr marL="0" marR="0" lvl="0" indent="0" algn="l" defTabSz="449263" rtl="0" eaLnBrk="0" fontAlgn="base" latinLnBrk="0" hangingPunct="0">
                        <a:lnSpc>
                          <a:spcPct val="117000"/>
                        </a:lnSpc>
                        <a:spcBef>
                          <a:spcPts val="50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2000" b="1" i="0" u="none" strike="noStrike" cap="none" normalizeH="0" baseline="0" smtClean="0">
                          <a:ln>
                            <a:noFill/>
                          </a:ln>
                          <a:solidFill>
                            <a:schemeClr val="tx1"/>
                          </a:solidFill>
                          <a:effectLst/>
                          <a:latin typeface="Bradley Hand ITC" pitchFamily="66" charset="0"/>
                        </a:rPr>
                        <a:t>Systematic errors</a:t>
                      </a:r>
                    </a:p>
                  </a:txBody>
                  <a:tcPr anchor="ctr" horzOverflow="overflow">
                    <a:lnL cap="flat">
                      <a:noFill/>
                    </a:lnL>
                    <a:lnR cap="flat">
                      <a:noFill/>
                    </a:lnR>
                    <a:lnT cap="flat">
                      <a:noFill/>
                    </a:lnT>
                    <a:lnB w="38160" cap="flat" cmpd="sng" algn="ctr">
                      <a:solidFill>
                        <a:srgbClr val="03E4EF"/>
                      </a:solidFill>
                      <a:prstDash val="solid"/>
                      <a:round/>
                      <a:headEnd type="none" w="med" len="med"/>
                      <a:tailEnd type="none" w="med" len="med"/>
                    </a:lnB>
                    <a:lnTlToBr>
                      <a:noFill/>
                    </a:lnTlToBr>
                    <a:lnBlToTr>
                      <a:noFill/>
                    </a:lnBlToTr>
                    <a:noFill/>
                  </a:tcPr>
                </a:tc>
                <a:tc>
                  <a:txBody>
                    <a:bodyPr/>
                    <a:lstStyle/>
                    <a:p>
                      <a:pPr marL="0" marR="0" lvl="0" indent="0" algn="r" defTabSz="449263" rtl="0" eaLnBrk="0" fontAlgn="base" latinLnBrk="0" hangingPunct="0">
                        <a:lnSpc>
                          <a:spcPct val="117000"/>
                        </a:lnSpc>
                        <a:spcBef>
                          <a:spcPts val="50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2000" b="1" i="0" u="none" strike="noStrike" cap="none" normalizeH="0" baseline="0" smtClean="0">
                          <a:ln>
                            <a:noFill/>
                          </a:ln>
                          <a:solidFill>
                            <a:schemeClr val="tx1"/>
                          </a:solidFill>
                          <a:effectLst/>
                          <a:latin typeface="Bradley Hand ITC" pitchFamily="66" charset="0"/>
                        </a:rPr>
                        <a:t>mm</a:t>
                      </a:r>
                    </a:p>
                  </a:txBody>
                  <a:tcPr anchor="ctr" horzOverflow="overflow">
                    <a:lnL cap="flat">
                      <a:noFill/>
                    </a:lnL>
                    <a:lnR cap="flat">
                      <a:noFill/>
                    </a:lnR>
                    <a:lnT cap="flat">
                      <a:noFill/>
                    </a:lnT>
                    <a:lnB w="38160" cap="flat" cmpd="sng" algn="ctr">
                      <a:solidFill>
                        <a:srgbClr val="03E4EF"/>
                      </a:solidFill>
                      <a:prstDash val="solid"/>
                      <a:round/>
                      <a:headEnd type="none" w="med" len="med"/>
                      <a:tailEnd type="none" w="med" len="med"/>
                    </a:lnB>
                    <a:lnTlToBr>
                      <a:noFill/>
                    </a:lnTlToBr>
                    <a:lnBlToTr>
                      <a:noFill/>
                    </a:lnBlToTr>
                    <a:noFill/>
                  </a:tcPr>
                </a:tc>
              </a:tr>
            </a:tbl>
          </a:graphicData>
        </a:graphic>
      </p:graphicFrame>
      <p:sp>
        <p:nvSpPr>
          <p:cNvPr id="76827" name="Text Box 27"/>
          <p:cNvSpPr txBox="1">
            <a:spLocks noChangeArrowheads="1"/>
          </p:cNvSpPr>
          <p:nvPr/>
        </p:nvSpPr>
        <p:spPr bwMode="auto">
          <a:xfrm>
            <a:off x="1524000" y="4876800"/>
            <a:ext cx="2447925" cy="1304925"/>
          </a:xfrm>
          <a:prstGeom prst="rect">
            <a:avLst/>
          </a:prstGeom>
          <a:noFill/>
          <a:ln w="57240">
            <a:solidFill>
              <a:srgbClr val="000000"/>
            </a:solidFill>
            <a:miter lim="800000"/>
            <a:headEnd/>
            <a:tailEnd/>
          </a:ln>
          <a:effectLst/>
        </p:spPr>
        <p:txBody>
          <a:bodyPr lIns="90000" tIns="46800" rIns="90000" bIns="46800">
            <a:spAutoFit/>
          </a:bodyPr>
          <a:lstStyle/>
          <a:p>
            <a:pPr algn="ctr" defTabSz="449263">
              <a:spcBef>
                <a:spcPts val="1313"/>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100" b="1">
                <a:solidFill>
                  <a:srgbClr val="EFE403"/>
                </a:solidFill>
                <a:latin typeface="Bradley Hand ITC" pitchFamily="66" charset="0"/>
              </a:rPr>
              <a:t>Dosimetric outcome</a:t>
            </a:r>
          </a:p>
          <a:p>
            <a:pPr algn="ctr" defTabSz="449263">
              <a:spcBef>
                <a:spcPts val="1125"/>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800" b="1">
              <a:solidFill>
                <a:srgbClr val="66CCFF"/>
              </a:solidFill>
              <a:latin typeface="Bradley Hand ITC" pitchFamily="66" charset="0"/>
            </a:endParaRPr>
          </a:p>
          <a:p>
            <a:pPr algn="ctr" defTabSz="449263">
              <a:spcBef>
                <a:spcPts val="1125"/>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800" b="1">
              <a:solidFill>
                <a:srgbClr val="66CCFF"/>
              </a:solidFill>
              <a:latin typeface="Bradley Hand ITC" pitchFamily="66" charset="0"/>
            </a:endParaRPr>
          </a:p>
        </p:txBody>
      </p:sp>
      <p:sp>
        <p:nvSpPr>
          <p:cNvPr id="76828" name="Line 28"/>
          <p:cNvSpPr>
            <a:spLocks noChangeShapeType="1"/>
          </p:cNvSpPr>
          <p:nvPr/>
        </p:nvSpPr>
        <p:spPr bwMode="auto">
          <a:xfrm>
            <a:off x="1882775" y="5237163"/>
            <a:ext cx="1800225" cy="1587"/>
          </a:xfrm>
          <a:prstGeom prst="line">
            <a:avLst/>
          </a:prstGeom>
          <a:noFill/>
          <a:ln w="28440">
            <a:solidFill>
              <a:srgbClr val="000000"/>
            </a:solidFill>
            <a:miter lim="800000"/>
            <a:headEnd/>
            <a:tailEnd/>
          </a:ln>
          <a:effectLst/>
        </p:spPr>
        <p:txBody>
          <a:bodyPr/>
          <a:lstStyle/>
          <a:p>
            <a:endParaRPr lang="en-US"/>
          </a:p>
        </p:txBody>
      </p:sp>
      <p:sp>
        <p:nvSpPr>
          <p:cNvPr id="76829" name="Line 29"/>
          <p:cNvSpPr>
            <a:spLocks noChangeShapeType="1"/>
          </p:cNvSpPr>
          <p:nvPr/>
        </p:nvSpPr>
        <p:spPr bwMode="auto">
          <a:xfrm>
            <a:off x="4211638" y="5564188"/>
            <a:ext cx="863600" cy="1587"/>
          </a:xfrm>
          <a:prstGeom prst="line">
            <a:avLst/>
          </a:prstGeom>
          <a:noFill/>
          <a:ln w="127080">
            <a:solidFill>
              <a:srgbClr val="FFFFCC"/>
            </a:solidFill>
            <a:miter lim="800000"/>
            <a:headEnd/>
            <a:tailEnd type="triangle" w="med" len="med"/>
          </a:ln>
          <a:effectLst/>
        </p:spPr>
        <p:txBody>
          <a:bodyPr/>
          <a:lstStyle/>
          <a:p>
            <a:endParaRPr lang="en-US"/>
          </a:p>
        </p:txBody>
      </p:sp>
      <p:sp>
        <p:nvSpPr>
          <p:cNvPr id="76830" name="Text Box 30"/>
          <p:cNvSpPr txBox="1">
            <a:spLocks noChangeArrowheads="1"/>
          </p:cNvSpPr>
          <p:nvPr/>
        </p:nvSpPr>
        <p:spPr bwMode="auto">
          <a:xfrm>
            <a:off x="1600200" y="5308600"/>
            <a:ext cx="1944688" cy="708025"/>
          </a:xfrm>
          <a:prstGeom prst="rect">
            <a:avLst/>
          </a:prstGeom>
          <a:noFill/>
          <a:ln w="9525">
            <a:noFill/>
            <a:round/>
            <a:headEnd/>
            <a:tailEnd/>
          </a:ln>
          <a:effectLst/>
        </p:spPr>
        <p:txBody>
          <a:bodyPr lIns="90000" tIns="46800" rIns="90000" bIns="46800">
            <a:spAutoFit/>
          </a:bodyPr>
          <a:lstStyle/>
          <a:p>
            <a:pPr defTabSz="449263">
              <a:spcBef>
                <a:spcPts val="10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a:solidFill>
                  <a:srgbClr val="FFFFFF"/>
                </a:solidFill>
                <a:latin typeface="Tahoma" pitchFamily="34" charset="0"/>
              </a:rPr>
              <a:t>Target: 2%  </a:t>
            </a:r>
            <a:r>
              <a:rPr lang="el-GR" sz="1600">
                <a:solidFill>
                  <a:srgbClr val="FFFFFF"/>
                </a:solidFill>
                <a:latin typeface="Tahoma" pitchFamily="34" charset="0"/>
                <a:cs typeface="Tahoma" pitchFamily="34" charset="0"/>
              </a:rPr>
              <a:t>Δ</a:t>
            </a:r>
            <a:r>
              <a:rPr lang="en-US" sz="1600">
                <a:solidFill>
                  <a:srgbClr val="FFFFFF"/>
                </a:solidFill>
                <a:latin typeface="Tahoma" pitchFamily="34" charset="0"/>
                <a:cs typeface="Tahoma" pitchFamily="34" charset="0"/>
              </a:rPr>
              <a:t>EUD</a:t>
            </a:r>
          </a:p>
          <a:p>
            <a:pPr defTabSz="449263">
              <a:spcBef>
                <a:spcPts val="10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a:solidFill>
                  <a:srgbClr val="FFFFFF"/>
                </a:solidFill>
                <a:latin typeface="Tahoma" pitchFamily="34" charset="0"/>
                <a:cs typeface="Tahoma" pitchFamily="34" charset="0"/>
              </a:rPr>
              <a:t>OARs:  2Gy  </a:t>
            </a:r>
            <a:r>
              <a:rPr lang="el-GR" sz="1600">
                <a:solidFill>
                  <a:srgbClr val="FFFFFF"/>
                </a:solidFill>
                <a:latin typeface="Tahoma" pitchFamily="34" charset="0"/>
              </a:rPr>
              <a:t>Δ</a:t>
            </a:r>
            <a:r>
              <a:rPr lang="en-US" sz="1600">
                <a:solidFill>
                  <a:srgbClr val="FFFFFF"/>
                </a:solidFill>
                <a:latin typeface="Tahoma" pitchFamily="34" charset="0"/>
              </a:rPr>
              <a:t>EUD</a:t>
            </a:r>
          </a:p>
        </p:txBody>
      </p:sp>
      <p:sp>
        <p:nvSpPr>
          <p:cNvPr id="76831" name="Text Box 31"/>
          <p:cNvSpPr txBox="1">
            <a:spLocks noChangeArrowheads="1"/>
          </p:cNvSpPr>
          <p:nvPr/>
        </p:nvSpPr>
        <p:spPr bwMode="auto">
          <a:xfrm>
            <a:off x="7424738" y="5334000"/>
            <a:ext cx="576262" cy="785813"/>
          </a:xfrm>
          <a:prstGeom prst="rect">
            <a:avLst/>
          </a:prstGeom>
          <a:noFill/>
          <a:ln w="9525">
            <a:noFill/>
            <a:round/>
            <a:headEnd/>
            <a:tailEnd/>
          </a:ln>
          <a:effectLst/>
        </p:spPr>
        <p:txBody>
          <a:bodyPr lIns="90000" tIns="46800" rIns="90000" bIns="46800">
            <a:spAutoFit/>
          </a:bodyPr>
          <a:lstStyle/>
          <a:p>
            <a:pPr algn="ctr" defTabSz="449263">
              <a:spcBef>
                <a:spcPts val="1125"/>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b="1">
                <a:solidFill>
                  <a:srgbClr val="FFFFFF"/>
                </a:solidFill>
                <a:latin typeface="Bradley Hand ITC" pitchFamily="66" charset="0"/>
              </a:rPr>
              <a:t>2</a:t>
            </a:r>
          </a:p>
          <a:p>
            <a:pPr algn="ctr" defTabSz="449263">
              <a:spcBef>
                <a:spcPts val="1125"/>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b="1">
                <a:solidFill>
                  <a:srgbClr val="FFFFFF"/>
                </a:solidFill>
                <a:latin typeface="Bradley Hand ITC" pitchFamily="66" charset="0"/>
              </a:rPr>
              <a:t>0.5</a:t>
            </a:r>
          </a:p>
        </p:txBody>
      </p:sp>
      <p:pic>
        <p:nvPicPr>
          <p:cNvPr id="76832" name="Picture 32" descr="MCj03039830000[1]"/>
          <p:cNvPicPr>
            <a:picLocks noChangeAspect="1" noChangeArrowheads="1"/>
          </p:cNvPicPr>
          <p:nvPr/>
        </p:nvPicPr>
        <p:blipFill>
          <a:blip r:embed="rId3" cstate="print"/>
          <a:srcRect/>
          <a:stretch>
            <a:fillRect/>
          </a:stretch>
        </p:blipFill>
        <p:spPr bwMode="auto">
          <a:xfrm>
            <a:off x="3200400" y="5410200"/>
            <a:ext cx="838200" cy="731838"/>
          </a:xfrm>
          <a:prstGeom prst="rect">
            <a:avLst/>
          </a:prstGeom>
          <a:noFill/>
        </p:spPr>
      </p:pic>
      <p:sp>
        <p:nvSpPr>
          <p:cNvPr id="76834" name="Rectangle 34"/>
          <p:cNvSpPr>
            <a:spLocks noChangeArrowheads="1"/>
          </p:cNvSpPr>
          <p:nvPr/>
        </p:nvSpPr>
        <p:spPr bwMode="auto">
          <a:xfrm>
            <a:off x="914400" y="895350"/>
            <a:ext cx="7313613" cy="701675"/>
          </a:xfrm>
          <a:prstGeom prst="rect">
            <a:avLst/>
          </a:prstGeom>
          <a:noFill/>
          <a:ln w="9525">
            <a:noFill/>
            <a:miter lim="800000"/>
            <a:headEnd/>
            <a:tailEnd/>
          </a:ln>
          <a:effectLst/>
        </p:spPr>
        <p:txBody>
          <a:bodyPr wrap="none">
            <a:spAutoFit/>
          </a:bodyPr>
          <a:lstStyle/>
          <a:p>
            <a:pPr eaLnBrk="1" hangingPunct="1"/>
            <a:r>
              <a:rPr lang="en-US" sz="4000" b="1">
                <a:solidFill>
                  <a:srgbClr val="FFFF00"/>
                </a:solidFill>
              </a:rPr>
              <a:t>MLC Quality Control Standards</a:t>
            </a:r>
          </a:p>
        </p:txBody>
      </p:sp>
    </p:spTree>
  </p:cSld>
  <p:clrMapOvr>
    <a:masterClrMapping/>
  </p:clrMapOvr>
  <p:transition spd="med"/>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prostateplan"/>
          <p:cNvPicPr>
            <a:picLocks noChangeAspect="1" noChangeArrowheads="1"/>
          </p:cNvPicPr>
          <p:nvPr/>
        </p:nvPicPr>
        <p:blipFill>
          <a:blip r:embed="rId3" cstate="print">
            <a:lum contrast="18000"/>
          </a:blip>
          <a:srcRect/>
          <a:stretch>
            <a:fillRect/>
          </a:stretch>
        </p:blipFill>
        <p:spPr bwMode="auto">
          <a:xfrm>
            <a:off x="1454150" y="5297488"/>
            <a:ext cx="1200150" cy="976312"/>
          </a:xfrm>
          <a:prstGeom prst="rect">
            <a:avLst/>
          </a:prstGeom>
          <a:noFill/>
        </p:spPr>
      </p:pic>
      <p:pic>
        <p:nvPicPr>
          <p:cNvPr id="69635" name="Picture 3" descr="breast"/>
          <p:cNvPicPr>
            <a:picLocks noChangeAspect="1" noChangeArrowheads="1"/>
          </p:cNvPicPr>
          <p:nvPr/>
        </p:nvPicPr>
        <p:blipFill>
          <a:blip r:embed="rId4" cstate="print">
            <a:lum bright="24000" contrast="36000"/>
          </a:blip>
          <a:srcRect/>
          <a:stretch>
            <a:fillRect/>
          </a:stretch>
        </p:blipFill>
        <p:spPr bwMode="auto">
          <a:xfrm>
            <a:off x="228600" y="5302250"/>
            <a:ext cx="1066800" cy="984250"/>
          </a:xfrm>
          <a:prstGeom prst="rect">
            <a:avLst/>
          </a:prstGeom>
          <a:noFill/>
        </p:spPr>
      </p:pic>
      <p:pic>
        <p:nvPicPr>
          <p:cNvPr id="69636" name="Picture 4" descr="Brainplan"/>
          <p:cNvPicPr>
            <a:picLocks noChangeAspect="1" noChangeArrowheads="1"/>
          </p:cNvPicPr>
          <p:nvPr/>
        </p:nvPicPr>
        <p:blipFill>
          <a:blip r:embed="rId5" cstate="print">
            <a:lum bright="-18000" contrast="24000"/>
          </a:blip>
          <a:srcRect b="3423"/>
          <a:stretch>
            <a:fillRect/>
          </a:stretch>
        </p:blipFill>
        <p:spPr bwMode="auto">
          <a:xfrm>
            <a:off x="4229100" y="5283200"/>
            <a:ext cx="1066800" cy="963613"/>
          </a:xfrm>
          <a:prstGeom prst="rect">
            <a:avLst/>
          </a:prstGeom>
          <a:noFill/>
        </p:spPr>
      </p:pic>
      <p:pic>
        <p:nvPicPr>
          <p:cNvPr id="69637" name="Picture 5" descr="Lungplan"/>
          <p:cNvPicPr>
            <a:picLocks noChangeAspect="1" noChangeArrowheads="1"/>
          </p:cNvPicPr>
          <p:nvPr/>
        </p:nvPicPr>
        <p:blipFill>
          <a:blip r:embed="rId6" cstate="print">
            <a:lum bright="-12000" contrast="24000"/>
          </a:blip>
          <a:srcRect b="6821"/>
          <a:stretch>
            <a:fillRect/>
          </a:stretch>
        </p:blipFill>
        <p:spPr bwMode="auto">
          <a:xfrm>
            <a:off x="2863850" y="5295900"/>
            <a:ext cx="1200150" cy="968375"/>
          </a:xfrm>
          <a:prstGeom prst="rect">
            <a:avLst/>
          </a:prstGeom>
          <a:noFill/>
        </p:spPr>
      </p:pic>
      <p:sp>
        <p:nvSpPr>
          <p:cNvPr id="69638" name="Rectangle 6"/>
          <p:cNvSpPr>
            <a:spLocks noGrp="1" noChangeArrowheads="1"/>
          </p:cNvSpPr>
          <p:nvPr>
            <p:ph idx="1"/>
          </p:nvPr>
        </p:nvSpPr>
        <p:spPr>
          <a:xfrm>
            <a:off x="685800" y="2189163"/>
            <a:ext cx="4462463" cy="2770187"/>
          </a:xfrm>
        </p:spPr>
        <p:txBody>
          <a:bodyPr>
            <a:normAutofit fontScale="92500" lnSpcReduction="10000"/>
          </a:bodyPr>
          <a:lstStyle/>
          <a:p>
            <a:pPr>
              <a:lnSpc>
                <a:spcPct val="80000"/>
              </a:lnSpc>
              <a:buClr>
                <a:srgbClr val="FFFFCC"/>
              </a:buClr>
              <a:buSzPct val="150000"/>
              <a:buFont typeface="Wingdings" pitchFamily="2" charset="2"/>
              <a:buChar char="§"/>
            </a:pPr>
            <a:r>
              <a:rPr lang="en-CA" sz="2400"/>
              <a:t>7 CT data sets in 4 anatomical sites</a:t>
            </a:r>
          </a:p>
          <a:p>
            <a:pPr>
              <a:lnSpc>
                <a:spcPct val="80000"/>
              </a:lnSpc>
              <a:buClr>
                <a:srgbClr val="FFFFCC"/>
              </a:buClr>
              <a:buSzPct val="150000"/>
              <a:buFont typeface="Wingdings" pitchFamily="2" charset="2"/>
              <a:buNone/>
            </a:pPr>
            <a:endParaRPr lang="en-CA" sz="2400"/>
          </a:p>
          <a:p>
            <a:pPr>
              <a:lnSpc>
                <a:spcPct val="80000"/>
              </a:lnSpc>
              <a:buClr>
                <a:srgbClr val="FFFFCC"/>
              </a:buClr>
              <a:buSzPct val="150000"/>
              <a:buFont typeface="Wingdings" pitchFamily="2" charset="2"/>
              <a:buChar char="§"/>
            </a:pPr>
            <a:r>
              <a:rPr lang="en-CA" sz="2400"/>
              <a:t>Simulate Linac performance deviations at the tolerance and action levels of CAPCA</a:t>
            </a:r>
          </a:p>
          <a:p>
            <a:pPr>
              <a:lnSpc>
                <a:spcPct val="80000"/>
              </a:lnSpc>
              <a:buClr>
                <a:srgbClr val="FFFFCC"/>
              </a:buClr>
              <a:buSzPct val="150000"/>
              <a:buFont typeface="Wingdings" pitchFamily="2" charset="2"/>
              <a:buChar char="§"/>
            </a:pPr>
            <a:endParaRPr lang="en-CA" sz="2400"/>
          </a:p>
          <a:p>
            <a:pPr>
              <a:lnSpc>
                <a:spcPct val="80000"/>
              </a:lnSpc>
              <a:buClr>
                <a:srgbClr val="FFFFCC"/>
              </a:buClr>
              <a:buSzPct val="150000"/>
              <a:buFont typeface="Wingdings" pitchFamily="2" charset="2"/>
              <a:buChar char="§"/>
            </a:pPr>
            <a:r>
              <a:rPr lang="en-CA" sz="2400"/>
              <a:t>Calculate Equivalent Uniform Doses of targets and organs at risk</a:t>
            </a:r>
          </a:p>
        </p:txBody>
      </p:sp>
      <p:sp>
        <p:nvSpPr>
          <p:cNvPr id="13" name="Footer Placeholder 12"/>
          <p:cNvSpPr>
            <a:spLocks noGrp="1"/>
          </p:cNvSpPr>
          <p:nvPr>
            <p:ph type="ftr" sz="quarter" idx="16"/>
          </p:nvPr>
        </p:nvSpPr>
        <p:spPr/>
        <p:txBody>
          <a:bodyPr/>
          <a:lstStyle/>
          <a:p>
            <a:r>
              <a:rPr lang="es-ES" smtClean="0"/>
              <a:t>XII Mexican Symposium on Medical Physics, HARAO, Oaxaca Mexico, 16-18 Marzo 2012</a:t>
            </a:r>
            <a:endParaRPr lang="en-US"/>
          </a:p>
        </p:txBody>
      </p:sp>
      <p:pic>
        <p:nvPicPr>
          <p:cNvPr id="69639" name="Picture 7"/>
          <p:cNvPicPr>
            <a:picLocks noChangeAspect="1" noChangeArrowheads="1"/>
          </p:cNvPicPr>
          <p:nvPr/>
        </p:nvPicPr>
        <p:blipFill>
          <a:blip r:embed="rId7" cstate="print"/>
          <a:srcRect/>
          <a:stretch>
            <a:fillRect/>
          </a:stretch>
        </p:blipFill>
        <p:spPr bwMode="auto">
          <a:xfrm>
            <a:off x="5422900" y="2006600"/>
            <a:ext cx="3382963" cy="3810000"/>
          </a:xfrm>
          <a:prstGeom prst="rect">
            <a:avLst/>
          </a:prstGeom>
          <a:noFill/>
          <a:ln w="9525">
            <a:noFill/>
            <a:miter lim="800000"/>
            <a:headEnd/>
            <a:tailEnd/>
          </a:ln>
          <a:effectLst/>
        </p:spPr>
      </p:pic>
      <p:sp>
        <p:nvSpPr>
          <p:cNvPr id="12302" name="Rectangle 14"/>
          <p:cNvSpPr>
            <a:spLocks noChangeArrowheads="1"/>
          </p:cNvSpPr>
          <p:nvPr/>
        </p:nvSpPr>
        <p:spPr bwMode="auto">
          <a:xfrm>
            <a:off x="5842000" y="2871788"/>
            <a:ext cx="850900" cy="74612"/>
          </a:xfrm>
          <a:prstGeom prst="rect">
            <a:avLst/>
          </a:prstGeom>
          <a:solidFill>
            <a:srgbClr val="FFFF00">
              <a:alpha val="32941"/>
            </a:srgbClr>
          </a:solidFill>
          <a:ln w="9525">
            <a:solidFill>
              <a:schemeClr val="tx1"/>
            </a:solidFill>
            <a:miter lim="800000"/>
            <a:headEnd/>
            <a:tailEnd/>
          </a:ln>
        </p:spPr>
        <p:txBody>
          <a:bodyPr wrap="none" anchor="ctr"/>
          <a:lstStyle/>
          <a:p>
            <a:endParaRPr lang="en-CA" sz="1800">
              <a:latin typeface="Tahoma" pitchFamily="34" charset="0"/>
            </a:endParaRPr>
          </a:p>
        </p:txBody>
      </p:sp>
      <p:sp>
        <p:nvSpPr>
          <p:cNvPr id="12303" name="Rectangle 15"/>
          <p:cNvSpPr>
            <a:spLocks noChangeArrowheads="1"/>
          </p:cNvSpPr>
          <p:nvPr/>
        </p:nvSpPr>
        <p:spPr bwMode="auto">
          <a:xfrm>
            <a:off x="5848350" y="3079750"/>
            <a:ext cx="850900" cy="133350"/>
          </a:xfrm>
          <a:prstGeom prst="rect">
            <a:avLst/>
          </a:prstGeom>
          <a:solidFill>
            <a:srgbClr val="FFFF00">
              <a:alpha val="32941"/>
            </a:srgbClr>
          </a:solidFill>
          <a:ln w="9525">
            <a:solidFill>
              <a:schemeClr val="tx1"/>
            </a:solidFill>
            <a:miter lim="800000"/>
            <a:headEnd/>
            <a:tailEnd/>
          </a:ln>
        </p:spPr>
        <p:txBody>
          <a:bodyPr wrap="none" anchor="ctr"/>
          <a:lstStyle/>
          <a:p>
            <a:endParaRPr lang="en-CA" sz="1800">
              <a:latin typeface="Tahoma" pitchFamily="34" charset="0"/>
            </a:endParaRPr>
          </a:p>
        </p:txBody>
      </p:sp>
      <p:sp>
        <p:nvSpPr>
          <p:cNvPr id="12304" name="Rectangle 16"/>
          <p:cNvSpPr>
            <a:spLocks noChangeArrowheads="1"/>
          </p:cNvSpPr>
          <p:nvPr/>
        </p:nvSpPr>
        <p:spPr bwMode="auto">
          <a:xfrm>
            <a:off x="5835650" y="3641725"/>
            <a:ext cx="850900" cy="136525"/>
          </a:xfrm>
          <a:prstGeom prst="rect">
            <a:avLst/>
          </a:prstGeom>
          <a:solidFill>
            <a:srgbClr val="FFFF00">
              <a:alpha val="32941"/>
            </a:srgbClr>
          </a:solidFill>
          <a:ln w="9525">
            <a:solidFill>
              <a:schemeClr val="tx1"/>
            </a:solidFill>
            <a:miter lim="800000"/>
            <a:headEnd/>
            <a:tailEnd/>
          </a:ln>
        </p:spPr>
        <p:txBody>
          <a:bodyPr wrap="none" anchor="ctr"/>
          <a:lstStyle/>
          <a:p>
            <a:endParaRPr lang="en-CA" sz="1800">
              <a:latin typeface="Tahoma" pitchFamily="34" charset="0"/>
            </a:endParaRPr>
          </a:p>
        </p:txBody>
      </p:sp>
      <p:sp>
        <p:nvSpPr>
          <p:cNvPr id="12305" name="Rectangle 17"/>
          <p:cNvSpPr>
            <a:spLocks noChangeArrowheads="1"/>
          </p:cNvSpPr>
          <p:nvPr/>
        </p:nvSpPr>
        <p:spPr bwMode="auto">
          <a:xfrm>
            <a:off x="5842000" y="4400550"/>
            <a:ext cx="719138" cy="76200"/>
          </a:xfrm>
          <a:prstGeom prst="rect">
            <a:avLst/>
          </a:prstGeom>
          <a:solidFill>
            <a:srgbClr val="FFFF00">
              <a:alpha val="32941"/>
            </a:srgbClr>
          </a:solidFill>
          <a:ln w="9525">
            <a:solidFill>
              <a:schemeClr val="tx1"/>
            </a:solidFill>
            <a:miter lim="800000"/>
            <a:headEnd/>
            <a:tailEnd/>
          </a:ln>
        </p:spPr>
        <p:txBody>
          <a:bodyPr wrap="none" anchor="ctr"/>
          <a:lstStyle/>
          <a:p>
            <a:endParaRPr lang="en-CA" sz="1800">
              <a:latin typeface="Tahoma" pitchFamily="34" charset="0"/>
            </a:endParaRPr>
          </a:p>
        </p:txBody>
      </p:sp>
      <p:sp>
        <p:nvSpPr>
          <p:cNvPr id="69645" name="Text Box 13"/>
          <p:cNvSpPr txBox="1">
            <a:spLocks noChangeArrowheads="1"/>
          </p:cNvSpPr>
          <p:nvPr/>
        </p:nvSpPr>
        <p:spPr bwMode="auto">
          <a:xfrm>
            <a:off x="774700" y="977900"/>
            <a:ext cx="7645400" cy="701675"/>
          </a:xfrm>
          <a:prstGeom prst="rect">
            <a:avLst/>
          </a:prstGeom>
          <a:noFill/>
          <a:ln w="9525">
            <a:noFill/>
            <a:miter lim="800000"/>
            <a:headEnd/>
            <a:tailEnd/>
          </a:ln>
          <a:effectLst/>
        </p:spPr>
        <p:txBody>
          <a:bodyPr>
            <a:spAutoFit/>
          </a:bodyPr>
          <a:lstStyle/>
          <a:p>
            <a:pPr eaLnBrk="1" hangingPunct="1">
              <a:spcBef>
                <a:spcPct val="50000"/>
              </a:spcBef>
            </a:pPr>
            <a:r>
              <a:rPr lang="en-US" sz="4000" b="1">
                <a:solidFill>
                  <a:srgbClr val="FFFF00"/>
                </a:solidFill>
              </a:rPr>
              <a:t>Linac Quality Control Standards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3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30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2" grpId="0" animBg="1"/>
      <p:bldP spid="12303" grpId="0" animBg="1"/>
      <p:bldP spid="12304" grpId="0" animBg="1"/>
      <p:bldP spid="1230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s-ES" smtClean="0"/>
              <a:t>XII Mexican Symposium on Medical Physics, HARAO, Oaxaca Mexico, 16-18 Marzo 2012</a:t>
            </a:r>
            <a:endParaRPr lang="en-US"/>
          </a:p>
        </p:txBody>
      </p:sp>
      <p:sp>
        <p:nvSpPr>
          <p:cNvPr id="517122" name="Rectangle 2"/>
          <p:cNvSpPr>
            <a:spLocks noGrp="1" noChangeArrowheads="1"/>
          </p:cNvSpPr>
          <p:nvPr>
            <p:ph type="title" idx="4294967295"/>
          </p:nvPr>
        </p:nvSpPr>
        <p:spPr>
          <a:xfrm>
            <a:off x="533400" y="609600"/>
            <a:ext cx="7772400" cy="1143000"/>
          </a:xfrm>
        </p:spPr>
        <p:txBody>
          <a:bodyPr>
            <a:normAutofit/>
          </a:bodyPr>
          <a:lstStyle/>
          <a:p>
            <a:r>
              <a:rPr lang="en-US" sz="4000" b="1" dirty="0" err="1">
                <a:effectLst/>
              </a:rPr>
              <a:t>Linac</a:t>
            </a:r>
            <a:r>
              <a:rPr lang="en-US" sz="4000" b="1" dirty="0">
                <a:effectLst/>
              </a:rPr>
              <a:t> Quality Control Standards</a:t>
            </a:r>
          </a:p>
        </p:txBody>
      </p:sp>
      <p:sp>
        <p:nvSpPr>
          <p:cNvPr id="517123" name="Rectangle 3"/>
          <p:cNvSpPr>
            <a:spLocks noGrp="1" noChangeArrowheads="1"/>
          </p:cNvSpPr>
          <p:nvPr>
            <p:ph type="body" idx="4294967295"/>
          </p:nvPr>
        </p:nvSpPr>
        <p:spPr>
          <a:xfrm>
            <a:off x="0" y="1981200"/>
            <a:ext cx="8610600" cy="4114800"/>
          </a:xfrm>
        </p:spPr>
        <p:txBody>
          <a:bodyPr/>
          <a:lstStyle/>
          <a:p>
            <a:r>
              <a:rPr lang="en-US" sz="2800" b="1" u="sng" dirty="0">
                <a:effectLst>
                  <a:outerShdw blurRad="38100" dist="38100" dir="2700000" algn="tl">
                    <a:srgbClr val="000000"/>
                  </a:outerShdw>
                </a:effectLst>
              </a:rPr>
              <a:t>CAPCA Tolerance Levels are shown to maintain average EUD deviations to within 2% and 2 </a:t>
            </a:r>
            <a:r>
              <a:rPr lang="en-US" sz="2800" b="1" u="sng" dirty="0" err="1">
                <a:effectLst>
                  <a:outerShdw blurRad="38100" dist="38100" dir="2700000" algn="tl">
                    <a:srgbClr val="000000"/>
                  </a:outerShdw>
                </a:effectLst>
              </a:rPr>
              <a:t>Gy</a:t>
            </a:r>
            <a:r>
              <a:rPr lang="en-US" sz="2800" b="1" u="sng" dirty="0">
                <a:effectLst>
                  <a:outerShdw blurRad="38100" dist="38100" dir="2700000" algn="tl">
                    <a:srgbClr val="000000"/>
                  </a:outerShdw>
                </a:effectLst>
              </a:rPr>
              <a:t>. </a:t>
            </a:r>
          </a:p>
          <a:p>
            <a:endParaRPr lang="en-US" sz="2800" dirty="0">
              <a:effectLst>
                <a:outerShdw blurRad="38100" dist="38100" dir="2700000" algn="tl">
                  <a:srgbClr val="000000"/>
                </a:outerShdw>
              </a:effectLst>
            </a:endParaRPr>
          </a:p>
          <a:p>
            <a:r>
              <a:rPr lang="en-US" sz="2800" b="1" dirty="0"/>
              <a:t>However they show markedly different effects over the range of 2% or 2 </a:t>
            </a:r>
            <a:r>
              <a:rPr lang="en-US" sz="2800" b="1" dirty="0" err="1"/>
              <a:t>Gy</a:t>
            </a:r>
            <a:r>
              <a:rPr lang="en-US" sz="2800" b="1" dirty="0"/>
              <a:t>.</a:t>
            </a:r>
          </a:p>
          <a:p>
            <a:pPr>
              <a:buFontTx/>
              <a:buNone/>
            </a:pPr>
            <a:endParaRPr lang="en-US" sz="2800" dirty="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382000" cy="4572000"/>
          </a:xfrm>
        </p:spPr>
        <p:txBody>
          <a:bodyPr/>
          <a:lstStyle/>
          <a:p>
            <a:r>
              <a:rPr lang="en-US" dirty="0" smtClean="0"/>
              <a:t>Medical physicists are </a:t>
            </a:r>
            <a:r>
              <a:rPr lang="en-US" dirty="0" smtClean="0"/>
              <a:t>fully integrated </a:t>
            </a:r>
            <a:r>
              <a:rPr lang="en-US" dirty="0" smtClean="0"/>
              <a:t>to the radiation therapy team</a:t>
            </a:r>
          </a:p>
          <a:p>
            <a:pPr lvl="1"/>
            <a:r>
              <a:rPr lang="en-US" dirty="0" smtClean="0"/>
              <a:t>Certification (ABR, CCPM, etc)</a:t>
            </a:r>
          </a:p>
          <a:p>
            <a:pPr lvl="1"/>
            <a:r>
              <a:rPr lang="en-US" dirty="0" smtClean="0"/>
              <a:t>Maintenance of Certification  </a:t>
            </a:r>
          </a:p>
          <a:p>
            <a:pPr lvl="1"/>
            <a:r>
              <a:rPr lang="en-US" dirty="0" smtClean="0"/>
              <a:t>2014 Commission on Accreditation of Medical Physics Educational Programs (CAMPEP) restricted certification</a:t>
            </a:r>
          </a:p>
          <a:p>
            <a:pPr lvl="1"/>
            <a:r>
              <a:rPr lang="en-US" dirty="0" smtClean="0"/>
              <a:t>Reduced costs and higher quality must be the goal, not reduced costs and lower quality</a:t>
            </a:r>
          </a:p>
          <a:p>
            <a:pPr lvl="1"/>
            <a:r>
              <a:rPr lang="en-US" dirty="0" smtClean="0"/>
              <a:t>The forces for change are originating principally outside the medical physics profession </a:t>
            </a:r>
          </a:p>
          <a:p>
            <a:pPr lvl="1"/>
            <a:r>
              <a:rPr lang="en-US" dirty="0" smtClean="0"/>
              <a:t>Rapid change in Technology require on going training</a:t>
            </a:r>
          </a:p>
          <a:p>
            <a:pPr lvl="1"/>
            <a:endParaRPr lang="en-US" dirty="0" smtClean="0"/>
          </a:p>
          <a:p>
            <a:pPr lvl="1">
              <a:buNone/>
            </a:pPr>
            <a:endParaRPr lang="en-US" dirty="0" smtClean="0"/>
          </a:p>
        </p:txBody>
      </p:sp>
      <p:sp>
        <p:nvSpPr>
          <p:cNvPr id="3" name="Footer Placeholder 2"/>
          <p:cNvSpPr>
            <a:spLocks noGrp="1"/>
          </p:cNvSpPr>
          <p:nvPr>
            <p:ph type="ftr" sz="quarter" idx="16"/>
          </p:nvPr>
        </p:nvSpPr>
        <p:spPr>
          <a:xfrm>
            <a:off x="457200" y="6203667"/>
            <a:ext cx="83058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4" name="Title 3"/>
          <p:cNvSpPr>
            <a:spLocks noGrp="1"/>
          </p:cNvSpPr>
          <p:nvPr>
            <p:ph type="title"/>
          </p:nvPr>
        </p:nvSpPr>
        <p:spPr>
          <a:xfrm>
            <a:off x="152400" y="152400"/>
            <a:ext cx="8763000" cy="1219200"/>
          </a:xfrm>
        </p:spPr>
        <p:txBody>
          <a:bodyPr>
            <a:normAutofit fontScale="90000"/>
          </a:bodyPr>
          <a:lstStyle/>
          <a:p>
            <a:pPr algn="ctr"/>
            <a:r>
              <a:rPr smtClean="0"/>
              <a:t/>
            </a:r>
            <a:br>
              <a:rPr smtClean="0"/>
            </a:br>
            <a:r>
              <a:rPr sz="4900" b="1" smtClean="0"/>
              <a:t>QC in radiotherapy - The Present</a:t>
            </a:r>
            <a:endParaRPr lang="en-US" sz="49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box(in)">
                                      <p:cBhvr>
                                        <p:cTn id="11" dur="500"/>
                                        <p:tgtEl>
                                          <p:spTgt spid="2">
                                            <p:txEl>
                                              <p:pRg st="1" end="1"/>
                                            </p:txEl>
                                          </p:spTgt>
                                        </p:tgtEl>
                                      </p:cBhvr>
                                    </p:animEffect>
                                  </p:childTnLst>
                                </p:cTn>
                              </p:par>
                              <p:par>
                                <p:cTn id="12" presetID="4" presetClass="entr" presetSubtype="16" fill="hold" nodeType="with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box(in)">
                                      <p:cBhvr>
                                        <p:cTn id="14" dur="500"/>
                                        <p:tgtEl>
                                          <p:spTgt spid="2">
                                            <p:txEl>
                                              <p:pRg st="2" end="2"/>
                                            </p:txEl>
                                          </p:spTgt>
                                        </p:tgtEl>
                                      </p:cBhvr>
                                    </p:animEffect>
                                  </p:childTnLst>
                                </p:cTn>
                              </p:par>
                              <p:par>
                                <p:cTn id="15" presetID="4" presetClass="entr" presetSubtype="16"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ox(in)">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blinds(horizontal)">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blinds(horizontal)">
                                      <p:cBhvr>
                                        <p:cTn id="3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idx="1"/>
          </p:nvPr>
        </p:nvSpPr>
        <p:spPr>
          <a:xfrm>
            <a:off x="457200" y="5326063"/>
            <a:ext cx="8229600" cy="792162"/>
          </a:xfrm>
        </p:spPr>
        <p:txBody>
          <a:bodyPr/>
          <a:lstStyle/>
          <a:p>
            <a:pPr>
              <a:lnSpc>
                <a:spcPct val="80000"/>
              </a:lnSpc>
              <a:buFontTx/>
              <a:buNone/>
            </a:pPr>
            <a:endParaRPr lang="en-US" sz="2400">
              <a:cs typeface="Times New Roman" pitchFamily="18" charset="0"/>
            </a:endParaRPr>
          </a:p>
          <a:p>
            <a:pPr>
              <a:lnSpc>
                <a:spcPct val="80000"/>
              </a:lnSpc>
              <a:buFontTx/>
              <a:buNone/>
            </a:pPr>
            <a:endParaRPr lang="en-US" sz="2400">
              <a:cs typeface="Times New Roman" pitchFamily="18" charset="0"/>
            </a:endParaRPr>
          </a:p>
        </p:txBody>
      </p:sp>
      <p:sp>
        <p:nvSpPr>
          <p:cNvPr id="6" name="Footer Placeholder 5"/>
          <p:cNvSpPr>
            <a:spLocks noGrp="1"/>
          </p:cNvSpPr>
          <p:nvPr>
            <p:ph type="ftr" sz="quarter" idx="16"/>
          </p:nvPr>
        </p:nvSpPr>
        <p:spPr>
          <a:xfrm>
            <a:off x="457200" y="6203667"/>
            <a:ext cx="82296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33795" name="Text Box 3"/>
          <p:cNvSpPr txBox="1">
            <a:spLocks noChangeArrowheads="1"/>
          </p:cNvSpPr>
          <p:nvPr/>
        </p:nvSpPr>
        <p:spPr bwMode="auto">
          <a:xfrm>
            <a:off x="152400" y="304800"/>
            <a:ext cx="5029200" cy="304800"/>
          </a:xfrm>
          <a:prstGeom prst="rect">
            <a:avLst/>
          </a:prstGeom>
          <a:noFill/>
          <a:ln w="9525">
            <a:noFill/>
            <a:miter lim="800000"/>
            <a:headEnd/>
            <a:tailEnd/>
          </a:ln>
          <a:effectLst/>
        </p:spPr>
        <p:txBody>
          <a:bodyPr>
            <a:spAutoFit/>
          </a:bodyPr>
          <a:lstStyle/>
          <a:p>
            <a:pPr>
              <a:spcBef>
                <a:spcPct val="50000"/>
              </a:spcBef>
            </a:pPr>
            <a:endParaRPr lang="en-US" sz="1400">
              <a:latin typeface="Times New Roman" pitchFamily="18" charset="0"/>
              <a:cs typeface="Times New Roman" pitchFamily="18" charset="0"/>
            </a:endParaRPr>
          </a:p>
        </p:txBody>
      </p:sp>
      <p:sp>
        <p:nvSpPr>
          <p:cNvPr id="33796" name="Text Box 4"/>
          <p:cNvSpPr txBox="1">
            <a:spLocks noChangeArrowheads="1"/>
          </p:cNvSpPr>
          <p:nvPr/>
        </p:nvSpPr>
        <p:spPr bwMode="auto">
          <a:xfrm>
            <a:off x="838200" y="381000"/>
            <a:ext cx="7391400" cy="2554545"/>
          </a:xfrm>
          <a:prstGeom prst="rect">
            <a:avLst/>
          </a:prstGeom>
          <a:noFill/>
          <a:ln w="9525">
            <a:noFill/>
            <a:miter lim="800000"/>
            <a:headEnd/>
            <a:tailEnd/>
          </a:ln>
          <a:effectLst/>
        </p:spPr>
        <p:txBody>
          <a:bodyPr wrap="square">
            <a:spAutoFit/>
          </a:bodyPr>
          <a:lstStyle/>
          <a:p>
            <a:pPr algn="ctr">
              <a:spcBef>
                <a:spcPct val="50000"/>
              </a:spcBef>
            </a:pPr>
            <a:r>
              <a:rPr lang="en-US" sz="4000" b="1" dirty="0" err="1">
                <a:solidFill>
                  <a:srgbClr val="FFFF00"/>
                </a:solidFill>
              </a:rPr>
              <a:t>Priorizing</a:t>
            </a:r>
            <a:r>
              <a:rPr lang="en-US" sz="4000" b="1" dirty="0">
                <a:solidFill>
                  <a:srgbClr val="FFFF00"/>
                </a:solidFill>
              </a:rPr>
              <a:t> Quality </a:t>
            </a:r>
            <a:r>
              <a:rPr lang="en-US" sz="4000" b="1" dirty="0" smtClean="0">
                <a:solidFill>
                  <a:srgbClr val="FFFF00"/>
                </a:solidFill>
              </a:rPr>
              <a:t>Control</a:t>
            </a:r>
            <a:endParaRPr lang="en-US" sz="4000" b="1" dirty="0">
              <a:solidFill>
                <a:srgbClr val="002060"/>
              </a:solidFill>
            </a:endParaRPr>
          </a:p>
          <a:p>
            <a:pPr algn="ctr">
              <a:spcBef>
                <a:spcPct val="50000"/>
              </a:spcBef>
            </a:pPr>
            <a:r>
              <a:rPr lang="en-US" sz="4000" b="1" dirty="0" smtClean="0">
                <a:latin typeface="Times New Roman" pitchFamily="18" charset="0"/>
                <a:cs typeface="Times New Roman" pitchFamily="18" charset="0"/>
              </a:rPr>
              <a:t>AAPM’s TG100</a:t>
            </a:r>
          </a:p>
          <a:p>
            <a:pPr algn="ctr">
              <a:spcBef>
                <a:spcPct val="50000"/>
              </a:spcBef>
            </a:pPr>
            <a:endParaRPr lang="en-US" sz="4000" b="1" dirty="0">
              <a:latin typeface="Times New Roman" pitchFamily="18" charset="0"/>
              <a:cs typeface="Times New Roman" pitchFamily="18" charset="0"/>
            </a:endParaRPr>
          </a:p>
        </p:txBody>
      </p:sp>
      <p:sp>
        <p:nvSpPr>
          <p:cNvPr id="33797" name="Text Box 5"/>
          <p:cNvSpPr txBox="1">
            <a:spLocks noChangeArrowheads="1"/>
          </p:cNvSpPr>
          <p:nvPr/>
        </p:nvSpPr>
        <p:spPr bwMode="auto">
          <a:xfrm>
            <a:off x="457200" y="3276600"/>
            <a:ext cx="8153400" cy="2554545"/>
          </a:xfrm>
          <a:prstGeom prst="rect">
            <a:avLst/>
          </a:prstGeom>
          <a:noFill/>
          <a:ln w="9525">
            <a:noFill/>
            <a:miter lim="800000"/>
            <a:headEnd/>
            <a:tailEnd/>
          </a:ln>
          <a:effectLst/>
        </p:spPr>
        <p:txBody>
          <a:bodyPr wrap="square">
            <a:spAutoFit/>
          </a:bodyPr>
          <a:lstStyle/>
          <a:p>
            <a:pPr marL="468313" indent="-468313"/>
            <a:endParaRPr lang="en-US" sz="2400" b="1" dirty="0" smtClean="0">
              <a:solidFill>
                <a:schemeClr val="bg1"/>
              </a:solidFill>
              <a:latin typeface="Times New Roman" pitchFamily="18" charset="0"/>
            </a:endParaRPr>
          </a:p>
          <a:p>
            <a:pPr marL="468313" indent="-468313"/>
            <a:r>
              <a:rPr lang="en-US" sz="2800" dirty="0" smtClean="0">
                <a:solidFill>
                  <a:schemeClr val="tx1">
                    <a:lumMod val="95000"/>
                  </a:schemeClr>
                </a:solidFill>
                <a:latin typeface="Times New Roman" pitchFamily="18" charset="0"/>
              </a:rPr>
              <a:t> </a:t>
            </a:r>
            <a:r>
              <a:rPr lang="en-US" sz="2800" dirty="0">
                <a:solidFill>
                  <a:schemeClr val="tx1">
                    <a:lumMod val="95000"/>
                  </a:schemeClr>
                </a:solidFill>
                <a:latin typeface="Times New Roman" pitchFamily="18" charset="0"/>
              </a:rPr>
              <a:t>Identify a structured systematic QA program approach </a:t>
            </a:r>
            <a:r>
              <a:rPr lang="en-US" sz="2800" dirty="0" smtClean="0">
                <a:solidFill>
                  <a:schemeClr val="tx1">
                    <a:lumMod val="95000"/>
                  </a:schemeClr>
                </a:solidFill>
                <a:latin typeface="Times New Roman" pitchFamily="18" charset="0"/>
              </a:rPr>
              <a:t>that balances </a:t>
            </a:r>
            <a:r>
              <a:rPr lang="en-US" sz="2800" dirty="0">
                <a:solidFill>
                  <a:schemeClr val="tx1">
                    <a:lumMod val="95000"/>
                  </a:schemeClr>
                </a:solidFill>
                <a:latin typeface="Times New Roman" pitchFamily="18" charset="0"/>
              </a:rPr>
              <a:t>patient safety and quality versus resources commonly available and strike a good balance between </a:t>
            </a:r>
            <a:r>
              <a:rPr lang="en-US" sz="2800" dirty="0" err="1">
                <a:solidFill>
                  <a:schemeClr val="tx1">
                    <a:lumMod val="95000"/>
                  </a:schemeClr>
                </a:solidFill>
                <a:latin typeface="Times New Roman" pitchFamily="18" charset="0"/>
              </a:rPr>
              <a:t>prescriptiveness</a:t>
            </a:r>
            <a:r>
              <a:rPr lang="en-US" sz="2800" dirty="0">
                <a:solidFill>
                  <a:schemeClr val="tx1">
                    <a:lumMod val="95000"/>
                  </a:schemeClr>
                </a:solidFill>
                <a:latin typeface="Times New Roman" pitchFamily="18" charset="0"/>
              </a:rPr>
              <a:t> and flexibility. </a:t>
            </a:r>
            <a:r>
              <a:rPr lang="en-US" sz="2400" dirty="0">
                <a:effectLst>
                  <a:outerShdw blurRad="38100" dist="38100" dir="2700000" algn="tl">
                    <a:srgbClr val="FFFFFF"/>
                  </a:outerShdw>
                </a:effectLst>
                <a:latin typeface="Times New Roman" pitchFamily="18" charset="0"/>
              </a:rPr>
              <a:t/>
            </a:r>
            <a:br>
              <a:rPr lang="en-US" sz="2400" dirty="0">
                <a:effectLst>
                  <a:outerShdw blurRad="38100" dist="38100" dir="2700000" algn="tl">
                    <a:srgbClr val="FFFFFF"/>
                  </a:outerShdw>
                </a:effectLst>
                <a:latin typeface="Times New Roman" pitchFamily="18" charset="0"/>
              </a:rPr>
            </a:br>
            <a:endParaRPr lang="en-US" sz="2400" dirty="0">
              <a:effectLst>
                <a:outerShdw blurRad="38100" dist="38100" dir="2700000" algn="tl">
                  <a:srgbClr val="FFFFFF"/>
                </a:outerShdw>
              </a:effectLst>
              <a:latin typeface="Times New Roman" pitchFamily="18" charset="0"/>
            </a:endParaRPr>
          </a:p>
        </p:txBody>
      </p:sp>
      <p:sp>
        <p:nvSpPr>
          <p:cNvPr id="7" name="TextBox 6"/>
          <p:cNvSpPr txBox="1"/>
          <p:nvPr/>
        </p:nvSpPr>
        <p:spPr>
          <a:xfrm>
            <a:off x="1295400" y="2743200"/>
            <a:ext cx="6400800" cy="830997"/>
          </a:xfrm>
          <a:prstGeom prst="rect">
            <a:avLst/>
          </a:prstGeom>
          <a:noFill/>
        </p:spPr>
        <p:txBody>
          <a:bodyPr wrap="square" rtlCol="0">
            <a:spAutoFit/>
          </a:bodyPr>
          <a:lstStyle/>
          <a:p>
            <a:pPr algn="ctr"/>
            <a:r>
              <a:rPr lang="en-US" sz="4800" b="1" dirty="0" smtClean="0">
                <a:solidFill>
                  <a:srgbClr val="002060"/>
                </a:solidFill>
              </a:rPr>
              <a:t>Subjective Approach</a:t>
            </a:r>
            <a:endParaRPr lang="en-US" sz="4800" dirty="0"/>
          </a:p>
        </p:txBody>
      </p:sp>
      <p:sp>
        <p:nvSpPr>
          <p:cNvPr id="8" name="Rectangle 7"/>
          <p:cNvSpPr/>
          <p:nvPr/>
        </p:nvSpPr>
        <p:spPr>
          <a:xfrm>
            <a:off x="762000" y="2209801"/>
            <a:ext cx="7239000" cy="584775"/>
          </a:xfrm>
          <a:prstGeom prst="rect">
            <a:avLst/>
          </a:prstGeom>
        </p:spPr>
        <p:txBody>
          <a:bodyPr wrap="square">
            <a:spAutoFit/>
          </a:bodyPr>
          <a:lstStyle/>
          <a:p>
            <a:pPr marL="468313" indent="-468313" algn="ctr"/>
            <a:r>
              <a:rPr lang="en-US" sz="3200" b="1" dirty="0" smtClean="0">
                <a:solidFill>
                  <a:schemeClr val="tx1">
                    <a:lumMod val="95000"/>
                  </a:schemeClr>
                </a:solidFill>
              </a:rPr>
              <a:t>Method for Evaluating QA Needs in RT </a:t>
            </a:r>
            <a:endParaRPr lang="en-US" sz="3200" b="1" dirty="0">
              <a:solidFill>
                <a:schemeClr val="tx1">
                  <a:lumMod val="9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p:bldP spid="7"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idx="1"/>
          </p:nvPr>
        </p:nvSpPr>
        <p:spPr>
          <a:xfrm>
            <a:off x="457200" y="5326063"/>
            <a:ext cx="8229600" cy="792162"/>
          </a:xfrm>
        </p:spPr>
        <p:txBody>
          <a:bodyPr/>
          <a:lstStyle/>
          <a:p>
            <a:pPr>
              <a:lnSpc>
                <a:spcPct val="80000"/>
              </a:lnSpc>
              <a:buFontTx/>
              <a:buNone/>
            </a:pPr>
            <a:endParaRPr lang="en-US" sz="2400" dirty="0">
              <a:cs typeface="Times New Roman" pitchFamily="18" charset="0"/>
            </a:endParaRPr>
          </a:p>
          <a:p>
            <a:pPr>
              <a:lnSpc>
                <a:spcPct val="80000"/>
              </a:lnSpc>
              <a:buFontTx/>
              <a:buNone/>
            </a:pPr>
            <a:endParaRPr lang="en-US" sz="2400" dirty="0">
              <a:cs typeface="Times New Roman" pitchFamily="18" charset="0"/>
            </a:endParaRPr>
          </a:p>
        </p:txBody>
      </p:sp>
      <p:sp>
        <p:nvSpPr>
          <p:cNvPr id="6" name="Footer Placeholder 5"/>
          <p:cNvSpPr>
            <a:spLocks noGrp="1"/>
          </p:cNvSpPr>
          <p:nvPr>
            <p:ph type="ftr" sz="quarter" idx="16"/>
          </p:nvPr>
        </p:nvSpPr>
        <p:spPr>
          <a:xfrm>
            <a:off x="381000" y="6203667"/>
            <a:ext cx="83058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36867" name="Text Box 3"/>
          <p:cNvSpPr txBox="1">
            <a:spLocks noChangeArrowheads="1"/>
          </p:cNvSpPr>
          <p:nvPr/>
        </p:nvSpPr>
        <p:spPr bwMode="auto">
          <a:xfrm>
            <a:off x="152400" y="304800"/>
            <a:ext cx="5029200" cy="304800"/>
          </a:xfrm>
          <a:prstGeom prst="rect">
            <a:avLst/>
          </a:prstGeom>
          <a:noFill/>
          <a:ln w="9525">
            <a:noFill/>
            <a:miter lim="800000"/>
            <a:headEnd/>
            <a:tailEnd/>
          </a:ln>
          <a:effectLst/>
        </p:spPr>
        <p:txBody>
          <a:bodyPr>
            <a:spAutoFit/>
          </a:bodyPr>
          <a:lstStyle/>
          <a:p>
            <a:pPr>
              <a:spcBef>
                <a:spcPct val="50000"/>
              </a:spcBef>
            </a:pPr>
            <a:endParaRPr lang="en-US" sz="1400">
              <a:latin typeface="Times New Roman" pitchFamily="18" charset="0"/>
              <a:cs typeface="Times New Roman" pitchFamily="18" charset="0"/>
            </a:endParaRPr>
          </a:p>
        </p:txBody>
      </p:sp>
      <p:sp>
        <p:nvSpPr>
          <p:cNvPr id="36868" name="Text Box 4"/>
          <p:cNvSpPr txBox="1">
            <a:spLocks noChangeArrowheads="1"/>
          </p:cNvSpPr>
          <p:nvPr/>
        </p:nvSpPr>
        <p:spPr bwMode="auto">
          <a:xfrm>
            <a:off x="876300" y="1049338"/>
            <a:ext cx="739140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00"/>
                </a:solidFill>
                <a:latin typeface="Times New Roman" pitchFamily="18" charset="0"/>
                <a:cs typeface="Times New Roman" pitchFamily="18" charset="0"/>
              </a:rPr>
              <a:t>AAPM’s TG100</a:t>
            </a:r>
          </a:p>
        </p:txBody>
      </p:sp>
      <p:sp>
        <p:nvSpPr>
          <p:cNvPr id="36869" name="Text Box 5"/>
          <p:cNvSpPr txBox="1">
            <a:spLocks noChangeArrowheads="1"/>
          </p:cNvSpPr>
          <p:nvPr/>
        </p:nvSpPr>
        <p:spPr bwMode="auto">
          <a:xfrm>
            <a:off x="739775" y="2165350"/>
            <a:ext cx="7662863" cy="2806700"/>
          </a:xfrm>
          <a:prstGeom prst="rect">
            <a:avLst/>
          </a:prstGeom>
          <a:noFill/>
          <a:ln w="9525">
            <a:noFill/>
            <a:miter lim="800000"/>
            <a:headEnd/>
            <a:tailEnd/>
          </a:ln>
          <a:effectLst/>
        </p:spPr>
        <p:txBody>
          <a:bodyPr>
            <a:spAutoFit/>
          </a:bodyPr>
          <a:lstStyle/>
          <a:p>
            <a:pPr marL="468313" indent="-468313"/>
            <a:endParaRPr lang="en-US" sz="2400" dirty="0">
              <a:solidFill>
                <a:schemeClr val="bg1"/>
              </a:solidFill>
              <a:effectLst>
                <a:outerShdw blurRad="38100" dist="38100" dir="2700000" algn="tl">
                  <a:srgbClr val="000000"/>
                </a:outerShdw>
              </a:effectLst>
              <a:latin typeface="Times New Roman" pitchFamily="18" charset="0"/>
            </a:endParaRPr>
          </a:p>
          <a:p>
            <a:pPr marL="468313" indent="-468313"/>
            <a:r>
              <a:rPr lang="en-US" sz="2800" b="1" dirty="0">
                <a:solidFill>
                  <a:schemeClr val="bg1"/>
                </a:solidFill>
                <a:latin typeface="Times New Roman" pitchFamily="18" charset="0"/>
              </a:rPr>
              <a:t>Current Projects:</a:t>
            </a:r>
          </a:p>
          <a:p>
            <a:pPr marL="468313" indent="-468313"/>
            <a:endParaRPr lang="en-US" sz="2800" b="1" dirty="0">
              <a:solidFill>
                <a:schemeClr val="bg1"/>
              </a:solidFill>
              <a:latin typeface="Times New Roman" pitchFamily="18" charset="0"/>
            </a:endParaRPr>
          </a:p>
          <a:p>
            <a:pPr marL="468313" indent="-468313"/>
            <a:r>
              <a:rPr lang="en-US" sz="2800" dirty="0">
                <a:solidFill>
                  <a:schemeClr val="bg1"/>
                </a:solidFill>
                <a:latin typeface="Times New Roman" pitchFamily="18" charset="0"/>
              </a:rPr>
              <a:t>A Failure Modes and Effects Analysis </a:t>
            </a:r>
            <a:r>
              <a:rPr lang="en-US" sz="2800" dirty="0" smtClean="0">
                <a:solidFill>
                  <a:schemeClr val="bg1"/>
                </a:solidFill>
                <a:latin typeface="Times New Roman" pitchFamily="18" charset="0"/>
              </a:rPr>
              <a:t>(FEMA) of </a:t>
            </a:r>
            <a:r>
              <a:rPr lang="en-US" sz="2800" dirty="0">
                <a:solidFill>
                  <a:schemeClr val="bg1"/>
                </a:solidFill>
                <a:latin typeface="Times New Roman" pitchFamily="18" charset="0"/>
              </a:rPr>
              <a:t>the IMRT and HDR Brachytherapy processes.</a:t>
            </a:r>
          </a:p>
          <a:p>
            <a:pPr marL="468313" indent="-468313">
              <a:spcBef>
                <a:spcPct val="50000"/>
              </a:spcBef>
            </a:pPr>
            <a:endParaRPr lang="en-US" sz="2800" dirty="0">
              <a:solidFill>
                <a:schemeClr val="bg1"/>
              </a:solidFill>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sz="half" idx="1"/>
          </p:nvPr>
        </p:nvSpPr>
        <p:spPr/>
        <p:txBody>
          <a:bodyPr/>
          <a:lstStyle/>
          <a:p>
            <a:pPr>
              <a:lnSpc>
                <a:spcPct val="80000"/>
              </a:lnSpc>
              <a:buFontTx/>
              <a:buNone/>
            </a:pPr>
            <a:endParaRPr lang="en-US" sz="2000">
              <a:cs typeface="Times New Roman" pitchFamily="18" charset="0"/>
            </a:endParaRPr>
          </a:p>
          <a:p>
            <a:pPr>
              <a:lnSpc>
                <a:spcPct val="80000"/>
              </a:lnSpc>
              <a:buFontTx/>
              <a:buNone/>
            </a:pPr>
            <a:endParaRPr lang="en-US" sz="2000">
              <a:cs typeface="Times New Roman" pitchFamily="18" charset="0"/>
            </a:endParaRPr>
          </a:p>
        </p:txBody>
      </p:sp>
      <p:graphicFrame>
        <p:nvGraphicFramePr>
          <p:cNvPr id="34823" name="Object 7"/>
          <p:cNvGraphicFramePr>
            <a:graphicFrameLocks noChangeAspect="1"/>
          </p:cNvGraphicFramePr>
          <p:nvPr>
            <p:ph sz="half" idx="2"/>
          </p:nvPr>
        </p:nvGraphicFramePr>
        <p:xfrm>
          <a:off x="685800" y="1295400"/>
          <a:ext cx="7772400" cy="4889500"/>
        </p:xfrm>
        <a:graphic>
          <a:graphicData uri="http://schemas.openxmlformats.org/presentationml/2006/ole">
            <p:oleObj spid="_x0000_s1074178" name="Acrobat Document" r:id="rId3" imgW="5430600" imgH="4196520" progId="AcroExch.Document.7">
              <p:embed/>
            </p:oleObj>
          </a:graphicData>
        </a:graphic>
      </p:graphicFrame>
      <p:sp>
        <p:nvSpPr>
          <p:cNvPr id="6" name="Footer Placeholder 5"/>
          <p:cNvSpPr>
            <a:spLocks noGrp="1"/>
          </p:cNvSpPr>
          <p:nvPr>
            <p:ph type="ftr" sz="quarter" idx="11"/>
          </p:nvPr>
        </p:nvSpPr>
        <p:spPr>
          <a:xfrm>
            <a:off x="381000" y="6245225"/>
            <a:ext cx="8229600" cy="476250"/>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34819" name="Text Box 3"/>
          <p:cNvSpPr txBox="1">
            <a:spLocks noChangeArrowheads="1"/>
          </p:cNvSpPr>
          <p:nvPr/>
        </p:nvSpPr>
        <p:spPr bwMode="auto">
          <a:xfrm>
            <a:off x="152400" y="304800"/>
            <a:ext cx="5029200" cy="304800"/>
          </a:xfrm>
          <a:prstGeom prst="rect">
            <a:avLst/>
          </a:prstGeom>
          <a:noFill/>
          <a:ln w="9525">
            <a:noFill/>
            <a:miter lim="800000"/>
            <a:headEnd/>
            <a:tailEnd/>
          </a:ln>
          <a:effectLst/>
        </p:spPr>
        <p:txBody>
          <a:bodyPr>
            <a:spAutoFit/>
          </a:bodyPr>
          <a:lstStyle/>
          <a:p>
            <a:pPr>
              <a:spcBef>
                <a:spcPct val="50000"/>
              </a:spcBef>
            </a:pPr>
            <a:endParaRPr lang="en-US" sz="1400">
              <a:latin typeface="Times New Roman" pitchFamily="18" charset="0"/>
              <a:cs typeface="Times New Roman" pitchFamily="18" charset="0"/>
            </a:endParaRPr>
          </a:p>
        </p:txBody>
      </p:sp>
      <p:sp>
        <p:nvSpPr>
          <p:cNvPr id="34820" name="Text Box 4"/>
          <p:cNvSpPr txBox="1">
            <a:spLocks noChangeArrowheads="1"/>
          </p:cNvSpPr>
          <p:nvPr/>
        </p:nvSpPr>
        <p:spPr bwMode="auto">
          <a:xfrm>
            <a:off x="914400" y="457200"/>
            <a:ext cx="7391400" cy="701675"/>
          </a:xfrm>
          <a:prstGeom prst="rect">
            <a:avLst/>
          </a:prstGeom>
          <a:noFill/>
          <a:ln w="9525">
            <a:noFill/>
            <a:miter lim="800000"/>
            <a:headEnd/>
            <a:tailEnd/>
          </a:ln>
          <a:effectLst/>
        </p:spPr>
        <p:txBody>
          <a:bodyPr>
            <a:spAutoFit/>
          </a:bodyPr>
          <a:lstStyle/>
          <a:p>
            <a:pPr algn="ctr">
              <a:spcBef>
                <a:spcPct val="50000"/>
              </a:spcBef>
            </a:pPr>
            <a:r>
              <a:rPr lang="en-US" sz="4000" b="1" dirty="0">
                <a:solidFill>
                  <a:srgbClr val="FFFF00"/>
                </a:solidFill>
                <a:latin typeface="Times New Roman" pitchFamily="18" charset="0"/>
                <a:cs typeface="Times New Roman" pitchFamily="18" charset="0"/>
              </a:rPr>
              <a:t>AAPM’s TG100</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a:xfrm>
            <a:off x="152400" y="6324600"/>
            <a:ext cx="88392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589826" name="Rectangle 2"/>
          <p:cNvSpPr>
            <a:spLocks noGrp="1" noChangeArrowheads="1"/>
          </p:cNvSpPr>
          <p:nvPr>
            <p:ph type="title"/>
          </p:nvPr>
        </p:nvSpPr>
        <p:spPr>
          <a:xfrm>
            <a:off x="457200" y="381000"/>
            <a:ext cx="8229600" cy="588962"/>
          </a:xfrm>
          <a:ln/>
        </p:spPr>
        <p:txBody>
          <a:bodyPr>
            <a:normAutofit fontScale="90000"/>
          </a:bodyPr>
          <a:lstStyle/>
          <a:p>
            <a:r>
              <a:rPr lang="en-US" dirty="0"/>
              <a:t>TG-100 Draft HDR </a:t>
            </a:r>
            <a:r>
              <a:rPr lang="en-US" dirty="0" err="1"/>
              <a:t>BTx</a:t>
            </a:r>
            <a:r>
              <a:rPr lang="en-US" dirty="0"/>
              <a:t> FMEA</a:t>
            </a:r>
          </a:p>
        </p:txBody>
      </p:sp>
      <p:pic>
        <p:nvPicPr>
          <p:cNvPr id="589832" name="Picture 8"/>
          <p:cNvPicPr>
            <a:picLocks noChangeAspect="1" noChangeArrowheads="1"/>
          </p:cNvPicPr>
          <p:nvPr/>
        </p:nvPicPr>
        <p:blipFill>
          <a:blip r:embed="rId3" cstate="print"/>
          <a:srcRect/>
          <a:stretch>
            <a:fillRect/>
          </a:stretch>
        </p:blipFill>
        <p:spPr bwMode="auto">
          <a:xfrm>
            <a:off x="0" y="1370012"/>
            <a:ext cx="9144000" cy="4421188"/>
          </a:xfrm>
          <a:prstGeom prst="rect">
            <a:avLst/>
          </a:prstGeom>
          <a:noFill/>
          <a:ln w="12700" algn="ctr">
            <a:noFill/>
            <a:miter lim="800000"/>
            <a:headEnd/>
            <a:tailEnd/>
          </a:ln>
          <a:effectLst/>
        </p:spPr>
      </p:pic>
      <p:sp>
        <p:nvSpPr>
          <p:cNvPr id="589833" name="Rectangle 9"/>
          <p:cNvSpPr>
            <a:spLocks noChangeArrowheads="1"/>
          </p:cNvSpPr>
          <p:nvPr/>
        </p:nvSpPr>
        <p:spPr bwMode="auto">
          <a:xfrm>
            <a:off x="265113" y="5884863"/>
            <a:ext cx="8878887" cy="473075"/>
          </a:xfrm>
          <a:prstGeom prst="rect">
            <a:avLst/>
          </a:prstGeom>
          <a:noFill/>
          <a:ln w="12700">
            <a:noFill/>
            <a:miter lim="800000"/>
            <a:headEnd/>
            <a:tailEnd/>
          </a:ln>
          <a:effectLst/>
        </p:spPr>
        <p:txBody>
          <a:bodyPr lIns="90478" tIns="44445" rIns="90478" bIns="44445">
            <a:spAutoFit/>
          </a:bodyPr>
          <a:lstStyle/>
          <a:p>
            <a:pPr marL="285750" indent="-285750" eaLnBrk="1" hangingPunct="1">
              <a:spcBef>
                <a:spcPct val="15000"/>
              </a:spcBef>
              <a:spcAft>
                <a:spcPct val="15000"/>
              </a:spcAft>
              <a:buSzPct val="100000"/>
              <a:buFontTx/>
              <a:buChar char="•"/>
            </a:pPr>
            <a:r>
              <a:rPr lang="en-US" sz="2800">
                <a:solidFill>
                  <a:schemeClr val="tx1"/>
                </a:solidFill>
              </a:rPr>
              <a:t>A total of 98 Failure Modes were identified</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229600" cy="4572000"/>
          </a:xfrm>
        </p:spPr>
        <p:txBody>
          <a:bodyPr>
            <a:normAutofit/>
          </a:bodyPr>
          <a:lstStyle/>
          <a:p>
            <a:pPr>
              <a:buNone/>
            </a:pPr>
            <a:endParaRPr lang="en-US" sz="8800" dirty="0" smtClean="0"/>
          </a:p>
          <a:p>
            <a:pPr algn="ctr">
              <a:buNone/>
            </a:pPr>
            <a:r>
              <a:rPr lang="en-US" sz="8800" dirty="0" err="1" smtClean="0"/>
              <a:t>Muchas</a:t>
            </a:r>
            <a:r>
              <a:rPr lang="en-US" sz="8800" dirty="0" smtClean="0"/>
              <a:t> gracias</a:t>
            </a:r>
            <a:endParaRPr lang="en-US" sz="8800" dirty="0"/>
          </a:p>
        </p:txBody>
      </p:sp>
      <p:sp>
        <p:nvSpPr>
          <p:cNvPr id="3" name="Footer Placeholder 2"/>
          <p:cNvSpPr>
            <a:spLocks noGrp="1"/>
          </p:cNvSpPr>
          <p:nvPr>
            <p:ph type="ftr" sz="quarter" idx="16"/>
          </p:nvPr>
        </p:nvSpPr>
        <p:spPr>
          <a:xfrm>
            <a:off x="381000" y="6203667"/>
            <a:ext cx="83820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4" name="Title 3"/>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152400" y="304800"/>
            <a:ext cx="5029200" cy="304800"/>
          </a:xfrm>
          <a:prstGeom prst="rect">
            <a:avLst/>
          </a:prstGeom>
          <a:noFill/>
          <a:ln w="9525">
            <a:noFill/>
            <a:miter lim="800000"/>
            <a:headEnd/>
            <a:tailEnd/>
          </a:ln>
          <a:effectLst/>
        </p:spPr>
        <p:txBody>
          <a:bodyPr>
            <a:spAutoFit/>
          </a:bodyPr>
          <a:lstStyle/>
          <a:p>
            <a:pPr eaLnBrk="1" hangingPunct="1">
              <a:spcBef>
                <a:spcPct val="50000"/>
              </a:spcBef>
            </a:pPr>
            <a:endParaRPr lang="en-US">
              <a:cs typeface="Times New Roman" pitchFamily="18" charset="0"/>
            </a:endParaRPr>
          </a:p>
        </p:txBody>
      </p:sp>
      <p:sp>
        <p:nvSpPr>
          <p:cNvPr id="67587" name="Text Box 3"/>
          <p:cNvSpPr txBox="1">
            <a:spLocks noChangeArrowheads="1"/>
          </p:cNvSpPr>
          <p:nvPr/>
        </p:nvSpPr>
        <p:spPr bwMode="auto">
          <a:xfrm>
            <a:off x="838200" y="381000"/>
            <a:ext cx="7391400" cy="701675"/>
          </a:xfrm>
          <a:prstGeom prst="rect">
            <a:avLst/>
          </a:prstGeom>
          <a:noFill/>
          <a:ln w="9525">
            <a:noFill/>
            <a:miter lim="800000"/>
            <a:headEnd/>
            <a:tailEnd/>
          </a:ln>
          <a:effectLst/>
        </p:spPr>
        <p:txBody>
          <a:bodyPr>
            <a:spAutoFit/>
          </a:bodyPr>
          <a:lstStyle/>
          <a:p>
            <a:pPr algn="ctr" eaLnBrk="1" hangingPunct="1">
              <a:spcBef>
                <a:spcPct val="50000"/>
              </a:spcBef>
            </a:pPr>
            <a:r>
              <a:rPr lang="en-US" sz="4000" b="1" dirty="0" smtClean="0">
                <a:cs typeface="Times New Roman" pitchFamily="18" charset="0"/>
              </a:rPr>
              <a:t>In Canada</a:t>
            </a:r>
            <a:endParaRPr lang="en-US" sz="4000" b="1" dirty="0">
              <a:cs typeface="Times New Roman" pitchFamily="18" charset="0"/>
            </a:endParaRPr>
          </a:p>
        </p:txBody>
      </p:sp>
      <p:sp>
        <p:nvSpPr>
          <p:cNvPr id="67589" name="Text Box 5"/>
          <p:cNvSpPr txBox="1">
            <a:spLocks noChangeArrowheads="1"/>
          </p:cNvSpPr>
          <p:nvPr/>
        </p:nvSpPr>
        <p:spPr bwMode="auto">
          <a:xfrm>
            <a:off x="0" y="2667000"/>
            <a:ext cx="8991600" cy="3877985"/>
          </a:xfrm>
          <a:prstGeom prst="rect">
            <a:avLst/>
          </a:prstGeom>
          <a:noFill/>
          <a:ln w="9525">
            <a:noFill/>
            <a:miter lim="800000"/>
            <a:headEnd/>
            <a:tailEnd/>
          </a:ln>
          <a:effectLst/>
        </p:spPr>
        <p:txBody>
          <a:bodyPr wrap="square">
            <a:spAutoFit/>
          </a:bodyPr>
          <a:lstStyle/>
          <a:p>
            <a:pPr algn="ctr"/>
            <a:r>
              <a:rPr lang="en-US" sz="2800" dirty="0">
                <a:solidFill>
                  <a:schemeClr val="bg1"/>
                </a:solidFill>
                <a:effectLst>
                  <a:outerShdw blurRad="38100" dist="38100" dir="2700000" algn="tl">
                    <a:srgbClr val="000000"/>
                  </a:outerShdw>
                </a:effectLst>
              </a:rPr>
              <a:t> </a:t>
            </a:r>
            <a:r>
              <a:rPr lang="en-US" sz="3000" b="1" dirty="0"/>
              <a:t>Canadian </a:t>
            </a:r>
            <a:r>
              <a:rPr lang="en-US" sz="3000" b="1" dirty="0" smtClean="0"/>
              <a:t>Partnership  for Quality Radiotherapy</a:t>
            </a:r>
          </a:p>
          <a:p>
            <a:pPr algn="ctr"/>
            <a:endParaRPr lang="en-US" sz="2600" dirty="0" smtClean="0"/>
          </a:p>
          <a:p>
            <a:pPr algn="ctr"/>
            <a:r>
              <a:rPr lang="en-US" sz="2600" dirty="0" smtClean="0"/>
              <a:t>Canadian Association of Radiation Oncology </a:t>
            </a:r>
          </a:p>
          <a:p>
            <a:pPr algn="ctr"/>
            <a:r>
              <a:rPr lang="en-US" sz="2600" dirty="0" smtClean="0"/>
              <a:t>Canadian Organization of Medical Physicists</a:t>
            </a:r>
          </a:p>
          <a:p>
            <a:pPr algn="ctr"/>
            <a:r>
              <a:rPr lang="en-US" sz="2600" dirty="0" smtClean="0"/>
              <a:t>Canadian Association of Medical Radiation Technologists</a:t>
            </a:r>
          </a:p>
          <a:p>
            <a:pPr algn="ctr"/>
            <a:r>
              <a:rPr lang="en-US" sz="2600" dirty="0" smtClean="0"/>
              <a:t>Canadian Partnership Against Cancer.</a:t>
            </a:r>
            <a:r>
              <a:rPr lang="en-US" sz="2800" dirty="0" smtClean="0"/>
              <a:t> </a:t>
            </a:r>
            <a:endParaRPr lang="en-US" sz="2800" b="1" dirty="0" smtClean="0">
              <a:solidFill>
                <a:schemeClr val="bg1"/>
              </a:solidFill>
            </a:endParaRPr>
          </a:p>
          <a:p>
            <a:pPr algn="ctr"/>
            <a:endParaRPr lang="en-US" sz="2800" b="1" dirty="0" smtClean="0">
              <a:solidFill>
                <a:schemeClr val="bg1"/>
              </a:solidFill>
            </a:endParaRPr>
          </a:p>
          <a:p>
            <a:pPr algn="ctr"/>
            <a:endParaRPr lang="en-US" sz="2800" b="1" dirty="0">
              <a:solidFill>
                <a:schemeClr val="bg1"/>
              </a:solidFill>
            </a:endParaRPr>
          </a:p>
          <a:p>
            <a:pPr algn="ctr"/>
            <a:r>
              <a:rPr lang="en-US" sz="2800" b="1" dirty="0">
                <a:solidFill>
                  <a:schemeClr val="bg1"/>
                </a:solidFill>
              </a:rPr>
              <a:t> </a:t>
            </a:r>
          </a:p>
        </p:txBody>
      </p:sp>
      <p:sp>
        <p:nvSpPr>
          <p:cNvPr id="7" name="Footer Placeholder 6"/>
          <p:cNvSpPr>
            <a:spLocks noGrp="1"/>
          </p:cNvSpPr>
          <p:nvPr>
            <p:ph type="ftr" sz="quarter" idx="16"/>
          </p:nvPr>
        </p:nvSpPr>
        <p:spPr>
          <a:xfrm>
            <a:off x="304800" y="6203667"/>
            <a:ext cx="8534400" cy="384048"/>
          </a:xfrm>
        </p:spPr>
        <p:txBody>
          <a:bodyPr/>
          <a:lstStyle/>
          <a:p>
            <a:r>
              <a:rPr lang="es-ES" sz="1600" b="1" i="1" dirty="0" smtClean="0">
                <a:solidFill>
                  <a:schemeClr val="tx1"/>
                </a:solidFill>
              </a:rPr>
              <a:t>XII </a:t>
            </a:r>
            <a:r>
              <a:rPr lang="es-ES" sz="1600" b="1" i="1" dirty="0" err="1" smtClean="0">
                <a:solidFill>
                  <a:schemeClr val="tx1"/>
                </a:solidFill>
              </a:rPr>
              <a:t>Mexican</a:t>
            </a:r>
            <a:r>
              <a:rPr lang="es-ES" sz="1600" b="1" i="1" dirty="0" smtClean="0">
                <a:solidFill>
                  <a:schemeClr val="tx1"/>
                </a:solidFill>
              </a:rPr>
              <a:t> </a:t>
            </a:r>
            <a:r>
              <a:rPr lang="es-ES" sz="1600" b="1" i="1" dirty="0" err="1" smtClean="0">
                <a:solidFill>
                  <a:schemeClr val="tx1"/>
                </a:solidFill>
              </a:rPr>
              <a:t>Symposium</a:t>
            </a:r>
            <a:r>
              <a:rPr lang="es-ES" sz="1600" b="1" i="1" dirty="0" smtClean="0">
                <a:solidFill>
                  <a:schemeClr val="tx1"/>
                </a:solidFill>
              </a:rPr>
              <a:t> </a:t>
            </a:r>
            <a:r>
              <a:rPr lang="es-ES" sz="1600" b="1" i="1" dirty="0" err="1" smtClean="0">
                <a:solidFill>
                  <a:schemeClr val="tx1"/>
                </a:solidFill>
              </a:rPr>
              <a:t>on</a:t>
            </a:r>
            <a:r>
              <a:rPr lang="es-ES" sz="1600" b="1" i="1" dirty="0" smtClean="0">
                <a:solidFill>
                  <a:schemeClr val="tx1"/>
                </a:solidFill>
              </a:rPr>
              <a:t> </a:t>
            </a:r>
            <a:r>
              <a:rPr lang="es-ES" sz="1600" b="1" i="1" dirty="0" err="1" smtClean="0">
                <a:solidFill>
                  <a:schemeClr val="tx1"/>
                </a:solidFill>
              </a:rPr>
              <a:t>Medical</a:t>
            </a:r>
            <a:r>
              <a:rPr lang="es-ES" sz="1600" b="1" i="1" dirty="0" smtClean="0">
                <a:solidFill>
                  <a:schemeClr val="tx1"/>
                </a:solidFill>
              </a:rPr>
              <a:t> </a:t>
            </a:r>
            <a:r>
              <a:rPr lang="es-ES" sz="1600" b="1" i="1" dirty="0" err="1" smtClean="0">
                <a:solidFill>
                  <a:schemeClr val="tx1"/>
                </a:solidFill>
              </a:rPr>
              <a:t>Physics</a:t>
            </a:r>
            <a:r>
              <a:rPr lang="es-ES" sz="1600" b="1" i="1" dirty="0" smtClean="0">
                <a:solidFill>
                  <a:schemeClr val="tx1"/>
                </a:solidFill>
              </a:rPr>
              <a:t>, HARAO, Oaxaca </a:t>
            </a:r>
            <a:r>
              <a:rPr lang="es-ES" sz="1600" b="1" i="1" dirty="0" err="1" smtClean="0">
                <a:solidFill>
                  <a:schemeClr val="tx1"/>
                </a:solidFill>
              </a:rPr>
              <a:t>Mexico</a:t>
            </a:r>
            <a:r>
              <a:rPr lang="es-ES" sz="1600" b="1" i="1" dirty="0" smtClean="0">
                <a:solidFill>
                  <a:schemeClr val="tx1"/>
                </a:solidFill>
              </a:rPr>
              <a:t>, 16-18 Marzo 2012</a:t>
            </a:r>
            <a:endParaRPr lang="en-US" sz="1600" b="1" i="1" dirty="0">
              <a:solidFill>
                <a:schemeClr val="tx1"/>
              </a:solidFill>
            </a:endParaRPr>
          </a:p>
        </p:txBody>
      </p:sp>
      <p:pic>
        <p:nvPicPr>
          <p:cNvPr id="8" name="Picture 7" descr="canadian-flag.jpg"/>
          <p:cNvPicPr>
            <a:picLocks noChangeAspect="1"/>
          </p:cNvPicPr>
          <p:nvPr/>
        </p:nvPicPr>
        <p:blipFill>
          <a:blip r:embed="rId2"/>
          <a:stretch>
            <a:fillRect/>
          </a:stretch>
        </p:blipFill>
        <p:spPr>
          <a:xfrm>
            <a:off x="3505200" y="1219200"/>
            <a:ext cx="2038350" cy="13589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8229600" cy="4525963"/>
          </a:xfrm>
        </p:spPr>
        <p:txBody>
          <a:bodyPr rtlCol="0">
            <a:normAutofit/>
          </a:bodyPr>
          <a:lstStyle/>
          <a:p>
            <a:pPr algn="ctr" eaLnBrk="1" fontAlgn="auto" hangingPunct="1">
              <a:spcAft>
                <a:spcPts val="0"/>
              </a:spcAft>
              <a:buFont typeface="Arial" pitchFamily="34" charset="0"/>
              <a:buNone/>
              <a:defRPr/>
            </a:pPr>
            <a:r>
              <a:rPr lang="en-US" sz="4000" b="1" dirty="0" smtClean="0"/>
              <a:t>  </a:t>
            </a:r>
            <a:r>
              <a:rPr lang="en-US" sz="7100" b="1" dirty="0" smtClean="0"/>
              <a:t>CPQR supports:</a:t>
            </a:r>
            <a:endParaRPr lang="en-US" sz="5200" b="1" dirty="0" smtClean="0"/>
          </a:p>
          <a:p>
            <a:pPr algn="ctr" eaLnBrk="1" fontAlgn="auto" hangingPunct="1">
              <a:spcAft>
                <a:spcPts val="0"/>
              </a:spcAft>
              <a:buFont typeface="Arial" pitchFamily="34" charset="0"/>
              <a:buNone/>
              <a:defRPr/>
            </a:pPr>
            <a:endParaRPr lang="en-US" sz="5200" b="1" dirty="0" smtClean="0"/>
          </a:p>
          <a:p>
            <a:pPr eaLnBrk="1" fontAlgn="auto" hangingPunct="1">
              <a:spcAft>
                <a:spcPts val="0"/>
              </a:spcAft>
              <a:buFont typeface="Arial" pitchFamily="34" charset="0"/>
              <a:buNone/>
              <a:defRPr/>
            </a:pPr>
            <a:r>
              <a:rPr lang="en-US" sz="4000" dirty="0" smtClean="0"/>
              <a:t>  </a:t>
            </a:r>
            <a:r>
              <a:rPr lang="en-US" sz="2800" dirty="0" smtClean="0"/>
              <a:t>The universal availability of </a:t>
            </a:r>
            <a:r>
              <a:rPr lang="en-US" sz="2800" b="1" i="1" u="sng" dirty="0" smtClean="0"/>
              <a:t>high quality </a:t>
            </a:r>
            <a:r>
              <a:rPr lang="en-US" sz="2800" dirty="0" smtClean="0"/>
              <a:t>and </a:t>
            </a:r>
            <a:r>
              <a:rPr lang="en-US" sz="2800" b="1" dirty="0" smtClean="0"/>
              <a:t>safe</a:t>
            </a:r>
            <a:r>
              <a:rPr lang="en-US" sz="2800" dirty="0" smtClean="0"/>
              <a:t> radiotherapy for all Canadians through the development of </a:t>
            </a:r>
            <a:r>
              <a:rPr lang="en-US" sz="2800" b="1" i="1" u="sng" dirty="0" smtClean="0"/>
              <a:t>consensus-based guidance and indicator documents</a:t>
            </a:r>
            <a:r>
              <a:rPr lang="en-US" sz="2800" i="1" u="sng" dirty="0" smtClean="0"/>
              <a:t> </a:t>
            </a:r>
            <a:r>
              <a:rPr lang="en-US" sz="2800" dirty="0" smtClean="0"/>
              <a:t>to aid in radiation treatment program development and evaluation. </a:t>
            </a:r>
            <a:endParaRPr lang="en-US" sz="3000" dirty="0" smtClean="0"/>
          </a:p>
          <a:p>
            <a:pPr eaLnBrk="1" fontAlgn="auto" hangingPunct="1">
              <a:spcAft>
                <a:spcPts val="0"/>
              </a:spcAft>
              <a:buFont typeface="Arial" pitchFamily="34" charset="0"/>
              <a:buChar char="•"/>
              <a:defRPr/>
            </a:pPr>
            <a:endParaRPr lang="en-US" dirty="0"/>
          </a:p>
        </p:txBody>
      </p:sp>
      <p:sp>
        <p:nvSpPr>
          <p:cNvPr id="4" name="Footer Placeholder 5"/>
          <p:cNvSpPr>
            <a:spLocks noGrp="1"/>
          </p:cNvSpPr>
          <p:nvPr>
            <p:ph type="ftr" sz="quarter" idx="16"/>
          </p:nvPr>
        </p:nvSpPr>
        <p:spPr>
          <a:xfrm>
            <a:off x="228600" y="6203667"/>
            <a:ext cx="86868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152400" y="304800"/>
            <a:ext cx="5029200" cy="304800"/>
          </a:xfrm>
          <a:prstGeom prst="rect">
            <a:avLst/>
          </a:prstGeom>
          <a:noFill/>
          <a:ln w="9525">
            <a:noFill/>
            <a:miter lim="800000"/>
            <a:headEnd/>
            <a:tailEnd/>
          </a:ln>
          <a:effectLst/>
        </p:spPr>
        <p:txBody>
          <a:bodyPr>
            <a:spAutoFit/>
          </a:bodyPr>
          <a:lstStyle/>
          <a:p>
            <a:pPr eaLnBrk="1" hangingPunct="1">
              <a:spcBef>
                <a:spcPct val="50000"/>
              </a:spcBef>
            </a:pPr>
            <a:endParaRPr lang="en-US">
              <a:cs typeface="Times New Roman" pitchFamily="18" charset="0"/>
            </a:endParaRPr>
          </a:p>
        </p:txBody>
      </p:sp>
      <p:sp>
        <p:nvSpPr>
          <p:cNvPr id="67589" name="Text Box 5"/>
          <p:cNvSpPr txBox="1">
            <a:spLocks noChangeArrowheads="1"/>
          </p:cNvSpPr>
          <p:nvPr/>
        </p:nvSpPr>
        <p:spPr bwMode="auto">
          <a:xfrm>
            <a:off x="762000" y="0"/>
            <a:ext cx="7391400" cy="1384995"/>
          </a:xfrm>
          <a:prstGeom prst="rect">
            <a:avLst/>
          </a:prstGeom>
          <a:noFill/>
          <a:ln w="9525">
            <a:noFill/>
            <a:miter lim="800000"/>
            <a:headEnd/>
            <a:tailEnd/>
          </a:ln>
          <a:effectLst/>
        </p:spPr>
        <p:txBody>
          <a:bodyPr wrap="square">
            <a:spAutoFit/>
          </a:bodyPr>
          <a:lstStyle/>
          <a:p>
            <a:pPr algn="ctr"/>
            <a:r>
              <a:rPr lang="en-US" sz="2800" dirty="0">
                <a:solidFill>
                  <a:schemeClr val="bg1"/>
                </a:solidFill>
                <a:effectLst>
                  <a:outerShdw blurRad="38100" dist="38100" dir="2700000" algn="tl">
                    <a:srgbClr val="000000"/>
                  </a:outerShdw>
                </a:effectLst>
              </a:rPr>
              <a:t> </a:t>
            </a:r>
            <a:endParaRPr lang="en-US" sz="2800" b="1" dirty="0">
              <a:solidFill>
                <a:schemeClr val="bg1"/>
              </a:solidFill>
            </a:endParaRPr>
          </a:p>
          <a:p>
            <a:pPr algn="ctr"/>
            <a:r>
              <a:rPr lang="en-US" sz="2800" b="1" dirty="0"/>
              <a:t>Standards for Quality Control </a:t>
            </a:r>
            <a:r>
              <a:rPr lang="en-US" sz="2800" b="1" dirty="0" smtClean="0"/>
              <a:t>Guidelines </a:t>
            </a:r>
            <a:endParaRPr lang="en-US" sz="2800" b="1" dirty="0"/>
          </a:p>
          <a:p>
            <a:pPr algn="ctr"/>
            <a:r>
              <a:rPr lang="en-US" sz="2800" b="1" dirty="0" smtClean="0"/>
              <a:t>at Canadian </a:t>
            </a:r>
            <a:r>
              <a:rPr lang="en-US" sz="2800" b="1" dirty="0"/>
              <a:t>Radiation Treatment Centres</a:t>
            </a:r>
            <a:endParaRPr lang="en-US" sz="2800" dirty="0"/>
          </a:p>
        </p:txBody>
      </p:sp>
      <p:sp>
        <p:nvSpPr>
          <p:cNvPr id="7" name="Rectangle 6"/>
          <p:cNvSpPr/>
          <p:nvPr/>
        </p:nvSpPr>
        <p:spPr>
          <a:xfrm>
            <a:off x="228600" y="1828800"/>
            <a:ext cx="8763000" cy="3939540"/>
          </a:xfrm>
          <a:prstGeom prst="rect">
            <a:avLst/>
          </a:prstGeom>
        </p:spPr>
        <p:txBody>
          <a:bodyPr wrap="square">
            <a:spAutoFit/>
          </a:bodyPr>
          <a:lstStyle/>
          <a:p>
            <a:pPr>
              <a:buFont typeface="Wingdings" pitchFamily="2" charset="2"/>
              <a:buChar char="ü"/>
            </a:pPr>
            <a:r>
              <a:rPr lang="en-US" sz="2500" dirty="0" smtClean="0"/>
              <a:t>Source </a:t>
            </a:r>
            <a:r>
              <a:rPr lang="en-US" sz="2500" dirty="0"/>
              <a:t>materials </a:t>
            </a:r>
            <a:r>
              <a:rPr lang="en-US" sz="2500" dirty="0" smtClean="0"/>
              <a:t>developed from </a:t>
            </a:r>
            <a:r>
              <a:rPr lang="en-US" sz="2500" dirty="0"/>
              <a:t>1989 to the </a:t>
            </a:r>
            <a:r>
              <a:rPr lang="en-US" sz="2500" dirty="0" smtClean="0"/>
              <a:t>present</a:t>
            </a:r>
          </a:p>
          <a:p>
            <a:pPr>
              <a:buFont typeface="Wingdings" pitchFamily="2" charset="2"/>
              <a:buChar char="ü"/>
            </a:pPr>
            <a:endParaRPr lang="en-US" sz="2500" dirty="0" smtClean="0"/>
          </a:p>
          <a:p>
            <a:pPr>
              <a:buFont typeface="Wingdings" pitchFamily="2" charset="2"/>
              <a:buChar char="ü"/>
            </a:pPr>
            <a:r>
              <a:rPr lang="en-US" sz="2500" dirty="0" smtClean="0"/>
              <a:t>Guidelines documents produced by qualify Medical Physicists </a:t>
            </a:r>
          </a:p>
          <a:p>
            <a:pPr>
              <a:buFont typeface="Wingdings" pitchFamily="2" charset="2"/>
              <a:buChar char="ü"/>
            </a:pPr>
            <a:endParaRPr lang="en-US" sz="2500" dirty="0" smtClean="0"/>
          </a:p>
          <a:p>
            <a:pPr>
              <a:buFont typeface="Wingdings" pitchFamily="2" charset="2"/>
              <a:buChar char="ü"/>
            </a:pPr>
            <a:r>
              <a:rPr lang="en-US" sz="2500" dirty="0" smtClean="0"/>
              <a:t>Guidelines docs. are open for comments for a period of 2 months</a:t>
            </a:r>
          </a:p>
          <a:p>
            <a:pPr>
              <a:buFont typeface="Wingdings" pitchFamily="2" charset="2"/>
              <a:buChar char="ü"/>
            </a:pPr>
            <a:endParaRPr lang="en-US" sz="2500" dirty="0" smtClean="0"/>
          </a:p>
          <a:p>
            <a:pPr>
              <a:buFont typeface="Wingdings" pitchFamily="2" charset="2"/>
              <a:buChar char="ü"/>
            </a:pPr>
            <a:r>
              <a:rPr lang="en-US" sz="2500" dirty="0" smtClean="0"/>
              <a:t>Once the comments are reviewed, guidelines are field tested</a:t>
            </a:r>
          </a:p>
          <a:p>
            <a:pPr>
              <a:buFont typeface="Wingdings" pitchFamily="2" charset="2"/>
              <a:buChar char="ü"/>
            </a:pPr>
            <a:endParaRPr lang="en-US" sz="2500" dirty="0" smtClean="0"/>
          </a:p>
          <a:p>
            <a:pPr>
              <a:buFont typeface="Wingdings" pitchFamily="2" charset="2"/>
              <a:buChar char="ü"/>
            </a:pPr>
            <a:r>
              <a:rPr lang="en-US" sz="2500" dirty="0" smtClean="0"/>
              <a:t>The feedback form the field testing are incorporated in the guidelines final document</a:t>
            </a:r>
            <a:endParaRPr lang="en-US" sz="2500" dirty="0" smtClean="0">
              <a:solidFill>
                <a:schemeClr val="bg1"/>
              </a:solidFill>
            </a:endParaRPr>
          </a:p>
        </p:txBody>
      </p:sp>
      <p:sp>
        <p:nvSpPr>
          <p:cNvPr id="6" name="Footer Placeholder 5"/>
          <p:cNvSpPr>
            <a:spLocks noGrp="1"/>
          </p:cNvSpPr>
          <p:nvPr>
            <p:ph type="ftr" sz="quarter" idx="16"/>
          </p:nvPr>
        </p:nvSpPr>
        <p:spPr>
          <a:xfrm>
            <a:off x="228600" y="6203667"/>
            <a:ext cx="86868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9" name="Text Box 5"/>
          <p:cNvSpPr txBox="1">
            <a:spLocks noChangeArrowheads="1"/>
          </p:cNvSpPr>
          <p:nvPr/>
        </p:nvSpPr>
        <p:spPr bwMode="auto">
          <a:xfrm>
            <a:off x="381000" y="152400"/>
            <a:ext cx="8534400" cy="1077218"/>
          </a:xfrm>
          <a:prstGeom prst="rect">
            <a:avLst/>
          </a:prstGeom>
          <a:noFill/>
          <a:ln w="9525">
            <a:noFill/>
            <a:miter lim="800000"/>
            <a:headEnd/>
            <a:tailEnd/>
          </a:ln>
          <a:effectLst/>
        </p:spPr>
        <p:txBody>
          <a:bodyPr wrap="square">
            <a:spAutoFit/>
          </a:bodyPr>
          <a:lstStyle/>
          <a:p>
            <a:pPr algn="ctr"/>
            <a:r>
              <a:rPr lang="en-US" sz="3200" b="1" dirty="0" smtClean="0">
                <a:latin typeface="Constantia" pitchFamily="18" charset="0"/>
              </a:rPr>
              <a:t>Standards </a:t>
            </a:r>
            <a:r>
              <a:rPr lang="en-US" sz="3200" b="1" dirty="0">
                <a:latin typeface="Constantia" pitchFamily="18" charset="0"/>
              </a:rPr>
              <a:t>for Quality Control at</a:t>
            </a:r>
          </a:p>
          <a:p>
            <a:pPr algn="ctr"/>
            <a:r>
              <a:rPr lang="en-US" sz="3200" b="1" dirty="0">
                <a:latin typeface="Constantia" pitchFamily="18" charset="0"/>
              </a:rPr>
              <a:t>Canadian Radiation Treatment Centres</a:t>
            </a:r>
            <a:endParaRPr lang="en-US" sz="3200" dirty="0">
              <a:latin typeface="Constantia" pitchFamily="18" charset="0"/>
            </a:endParaRPr>
          </a:p>
        </p:txBody>
      </p:sp>
      <p:sp>
        <p:nvSpPr>
          <p:cNvPr id="7" name="Rectangle 6"/>
          <p:cNvSpPr/>
          <p:nvPr/>
        </p:nvSpPr>
        <p:spPr>
          <a:xfrm>
            <a:off x="1066800" y="1143000"/>
            <a:ext cx="6629400" cy="5632311"/>
          </a:xfrm>
          <a:prstGeom prst="rect">
            <a:avLst/>
          </a:prstGeom>
        </p:spPr>
        <p:txBody>
          <a:bodyPr wrap="square">
            <a:spAutoFit/>
          </a:bodyPr>
          <a:lstStyle/>
          <a:p>
            <a:r>
              <a:rPr lang="en-US" sz="1800" b="1" dirty="0" smtClean="0"/>
              <a:t>Approved Documents</a:t>
            </a:r>
            <a:r>
              <a:rPr lang="en-US" sz="1800" dirty="0" smtClean="0"/>
              <a:t> (under revision)</a:t>
            </a:r>
          </a:p>
          <a:p>
            <a:r>
              <a:rPr lang="en-US" sz="1800" dirty="0" smtClean="0">
                <a:solidFill>
                  <a:schemeClr val="tx2">
                    <a:lumMod val="75000"/>
                  </a:schemeClr>
                </a:solidFill>
                <a:hlinkClick r:id="rId2"/>
              </a:rPr>
              <a:t>Electronic Portal Imaging Devices</a:t>
            </a:r>
            <a:r>
              <a:rPr lang="en-US" sz="1800" dirty="0" smtClean="0">
                <a:solidFill>
                  <a:schemeClr val="tx2">
                    <a:lumMod val="75000"/>
                  </a:schemeClr>
                </a:solidFill>
              </a:rPr>
              <a:t> </a:t>
            </a:r>
          </a:p>
          <a:p>
            <a:r>
              <a:rPr lang="en-US" sz="1800" dirty="0" smtClean="0">
                <a:solidFill>
                  <a:schemeClr val="tx2">
                    <a:lumMod val="75000"/>
                  </a:schemeClr>
                </a:solidFill>
                <a:hlinkClick r:id="rId3"/>
              </a:rPr>
              <a:t>Conventional Radiotherapy Simulators</a:t>
            </a:r>
            <a:r>
              <a:rPr lang="en-US" sz="1800" dirty="0" smtClean="0">
                <a:solidFill>
                  <a:schemeClr val="tx2">
                    <a:lumMod val="75000"/>
                  </a:schemeClr>
                </a:solidFill>
              </a:rPr>
              <a:t> </a:t>
            </a:r>
          </a:p>
          <a:p>
            <a:r>
              <a:rPr lang="en-US" sz="1800" dirty="0" err="1" smtClean="0">
                <a:solidFill>
                  <a:schemeClr val="tx2">
                    <a:lumMod val="75000"/>
                  </a:schemeClr>
                </a:solidFill>
                <a:hlinkClick r:id="rId4"/>
              </a:rPr>
              <a:t>Kilovoltage</a:t>
            </a:r>
            <a:r>
              <a:rPr lang="en-US" sz="1800" dirty="0" smtClean="0">
                <a:solidFill>
                  <a:schemeClr val="tx2">
                    <a:lumMod val="75000"/>
                  </a:schemeClr>
                </a:solidFill>
                <a:hlinkClick r:id="rId4"/>
              </a:rPr>
              <a:t> X-ray Radiotherapy Machines</a:t>
            </a:r>
            <a:r>
              <a:rPr lang="en-US" sz="1800" dirty="0" smtClean="0">
                <a:solidFill>
                  <a:schemeClr val="tx2">
                    <a:lumMod val="75000"/>
                  </a:schemeClr>
                </a:solidFill>
              </a:rPr>
              <a:t>  </a:t>
            </a:r>
          </a:p>
          <a:p>
            <a:r>
              <a:rPr lang="en-US" sz="1800" dirty="0" smtClean="0">
                <a:solidFill>
                  <a:schemeClr val="tx2">
                    <a:lumMod val="75000"/>
                  </a:schemeClr>
                </a:solidFill>
                <a:hlinkClick r:id="rId5"/>
              </a:rPr>
              <a:t>Medical Linear Accelerators</a:t>
            </a:r>
            <a:r>
              <a:rPr lang="en-US" sz="1800" dirty="0" smtClean="0">
                <a:solidFill>
                  <a:schemeClr val="tx2">
                    <a:lumMod val="75000"/>
                  </a:schemeClr>
                </a:solidFill>
              </a:rPr>
              <a:t>  </a:t>
            </a:r>
          </a:p>
          <a:p>
            <a:r>
              <a:rPr lang="en-US" sz="1800" dirty="0" smtClean="0">
                <a:solidFill>
                  <a:schemeClr val="tx2">
                    <a:lumMod val="75000"/>
                  </a:schemeClr>
                </a:solidFill>
                <a:hlinkClick r:id="rId6"/>
              </a:rPr>
              <a:t>Cobalt Therapy Units</a:t>
            </a:r>
            <a:r>
              <a:rPr lang="en-US" sz="1800" dirty="0" smtClean="0">
                <a:solidFill>
                  <a:schemeClr val="tx2">
                    <a:lumMod val="75000"/>
                  </a:schemeClr>
                </a:solidFill>
              </a:rPr>
              <a:t>  </a:t>
            </a:r>
          </a:p>
          <a:p>
            <a:r>
              <a:rPr lang="en-US" sz="1800" dirty="0" smtClean="0">
                <a:solidFill>
                  <a:schemeClr val="tx2">
                    <a:lumMod val="75000"/>
                  </a:schemeClr>
                </a:solidFill>
                <a:hlinkClick r:id="rId7"/>
              </a:rPr>
              <a:t>Multileaf Collimators</a:t>
            </a:r>
            <a:r>
              <a:rPr lang="en-US" sz="1800" dirty="0" smtClean="0">
                <a:solidFill>
                  <a:schemeClr val="tx2">
                    <a:lumMod val="75000"/>
                  </a:schemeClr>
                </a:solidFill>
              </a:rPr>
              <a:t>  </a:t>
            </a:r>
          </a:p>
          <a:p>
            <a:r>
              <a:rPr lang="en-US" sz="1800" dirty="0" smtClean="0">
                <a:solidFill>
                  <a:schemeClr val="tx2">
                    <a:lumMod val="75000"/>
                  </a:schemeClr>
                </a:solidFill>
                <a:hlinkClick r:id="rId8"/>
              </a:rPr>
              <a:t>Stereotactic </a:t>
            </a:r>
            <a:r>
              <a:rPr lang="en-US" sz="1800" dirty="0" err="1" smtClean="0">
                <a:solidFill>
                  <a:schemeClr val="tx2">
                    <a:lumMod val="75000"/>
                  </a:schemeClr>
                </a:solidFill>
                <a:hlinkClick r:id="rId8"/>
              </a:rPr>
              <a:t>Radiosurgery</a:t>
            </a:r>
            <a:r>
              <a:rPr lang="en-US" sz="1800" dirty="0" smtClean="0">
                <a:solidFill>
                  <a:schemeClr val="tx2">
                    <a:lumMod val="75000"/>
                  </a:schemeClr>
                </a:solidFill>
                <a:hlinkClick r:id="rId8"/>
              </a:rPr>
              <a:t>/Radiotherapy</a:t>
            </a:r>
            <a:r>
              <a:rPr lang="en-US" sz="1800" dirty="0" smtClean="0">
                <a:solidFill>
                  <a:schemeClr val="tx2">
                    <a:lumMod val="75000"/>
                  </a:schemeClr>
                </a:solidFill>
              </a:rPr>
              <a:t>  </a:t>
            </a:r>
          </a:p>
          <a:p>
            <a:r>
              <a:rPr lang="en-US" sz="1800" dirty="0" smtClean="0">
                <a:solidFill>
                  <a:schemeClr val="tx2">
                    <a:lumMod val="75000"/>
                  </a:schemeClr>
                </a:solidFill>
                <a:hlinkClick r:id="rId9"/>
              </a:rPr>
              <a:t>Brachytherapy Remote </a:t>
            </a:r>
            <a:r>
              <a:rPr lang="en-US" sz="1800" dirty="0" err="1" smtClean="0">
                <a:solidFill>
                  <a:schemeClr val="tx2">
                    <a:lumMod val="75000"/>
                  </a:schemeClr>
                </a:solidFill>
                <a:hlinkClick r:id="rId9"/>
              </a:rPr>
              <a:t>Afterloaders</a:t>
            </a:r>
            <a:r>
              <a:rPr lang="en-US" sz="1800" dirty="0" smtClean="0">
                <a:solidFill>
                  <a:schemeClr val="tx2">
                    <a:lumMod val="75000"/>
                  </a:schemeClr>
                </a:solidFill>
              </a:rPr>
              <a:t> </a:t>
            </a:r>
          </a:p>
          <a:p>
            <a:r>
              <a:rPr lang="en-US" sz="1800" dirty="0" smtClean="0">
                <a:solidFill>
                  <a:schemeClr val="tx2">
                    <a:lumMod val="75000"/>
                  </a:schemeClr>
                </a:solidFill>
                <a:hlinkClick r:id="rId10"/>
              </a:rPr>
              <a:t>CT Simulators</a:t>
            </a:r>
            <a:r>
              <a:rPr lang="en-US" sz="1800" dirty="0" smtClean="0">
                <a:solidFill>
                  <a:schemeClr val="tx2">
                    <a:lumMod val="75000"/>
                  </a:schemeClr>
                </a:solidFill>
              </a:rPr>
              <a:t>  </a:t>
            </a:r>
          </a:p>
          <a:p>
            <a:r>
              <a:rPr lang="en-US" sz="1800" dirty="0" smtClean="0">
                <a:solidFill>
                  <a:schemeClr val="tx2">
                    <a:lumMod val="75000"/>
                  </a:schemeClr>
                </a:solidFill>
                <a:hlinkClick r:id="rId11"/>
              </a:rPr>
              <a:t>LDR Prostate Brachytherapy</a:t>
            </a:r>
            <a:r>
              <a:rPr lang="en-US" sz="1800" dirty="0" smtClean="0">
                <a:solidFill>
                  <a:schemeClr val="tx2">
                    <a:lumMod val="75000"/>
                  </a:schemeClr>
                </a:solidFill>
              </a:rPr>
              <a:t>  </a:t>
            </a:r>
          </a:p>
          <a:p>
            <a:r>
              <a:rPr lang="en-US" sz="1800" dirty="0" smtClean="0">
                <a:solidFill>
                  <a:schemeClr val="tx2">
                    <a:lumMod val="75000"/>
                  </a:schemeClr>
                </a:solidFill>
                <a:hlinkClick r:id="rId12"/>
              </a:rPr>
              <a:t>Major Dosimetry Equipment</a:t>
            </a:r>
            <a:r>
              <a:rPr lang="en-US" sz="1800" dirty="0" smtClean="0">
                <a:solidFill>
                  <a:schemeClr val="tx2">
                    <a:lumMod val="75000"/>
                  </a:schemeClr>
                </a:solidFill>
              </a:rPr>
              <a:t>  </a:t>
            </a:r>
          </a:p>
          <a:p>
            <a:r>
              <a:rPr lang="en-US" sz="1800" dirty="0" smtClean="0">
                <a:solidFill>
                  <a:schemeClr val="tx2">
                    <a:lumMod val="75000"/>
                  </a:schemeClr>
                </a:solidFill>
                <a:hlinkClick r:id="rId13"/>
              </a:rPr>
              <a:t>Treatment Planning Systems</a:t>
            </a:r>
            <a:r>
              <a:rPr lang="en-US" sz="1800" dirty="0" smtClean="0"/>
              <a:t/>
            </a:r>
            <a:br>
              <a:rPr lang="en-US" sz="1800" dirty="0" smtClean="0"/>
            </a:br>
            <a:r>
              <a:rPr lang="en-US" sz="1800" b="1" dirty="0" smtClean="0"/>
              <a:t> Documents</a:t>
            </a:r>
            <a:r>
              <a:rPr lang="en-US" sz="1800" dirty="0" smtClean="0"/>
              <a:t> under review</a:t>
            </a:r>
          </a:p>
          <a:p>
            <a:r>
              <a:rPr lang="en-US" sz="1800" dirty="0" smtClean="0">
                <a:hlinkClick r:id="rId14"/>
              </a:rPr>
              <a:t>Linac Integrated kV Imaging Systems and CBCT Simulators</a:t>
            </a:r>
            <a:r>
              <a:rPr lang="en-US" sz="1800" dirty="0" smtClean="0"/>
              <a:t> </a:t>
            </a:r>
          </a:p>
          <a:p>
            <a:r>
              <a:rPr lang="en-US" sz="1800" dirty="0" smtClean="0">
                <a:hlinkClick r:id="rId15"/>
              </a:rPr>
              <a:t>Radiation Therapy Data Management Systems</a:t>
            </a:r>
            <a:endParaRPr lang="en-US" sz="1800" dirty="0" smtClean="0"/>
          </a:p>
          <a:p>
            <a:r>
              <a:rPr lang="en-US" sz="1800" u="sng" dirty="0" smtClean="0"/>
              <a:t>Physics Plan Review</a:t>
            </a:r>
          </a:p>
          <a:p>
            <a:endParaRPr lang="en-US" sz="1800" dirty="0" smtClean="0"/>
          </a:p>
          <a:p>
            <a:endParaRPr lang="en-US" sz="1800" dirty="0" smtClean="0"/>
          </a:p>
          <a:p>
            <a:endParaRPr lang="en-US" sz="1800" dirty="0"/>
          </a:p>
        </p:txBody>
      </p:sp>
      <p:sp>
        <p:nvSpPr>
          <p:cNvPr id="8" name="Footer Placeholder 7"/>
          <p:cNvSpPr>
            <a:spLocks noGrp="1"/>
          </p:cNvSpPr>
          <p:nvPr>
            <p:ph type="ftr" sz="quarter" idx="11"/>
          </p:nvPr>
        </p:nvSpPr>
        <p:spPr>
          <a:xfrm>
            <a:off x="381000" y="6416675"/>
            <a:ext cx="8534400" cy="365125"/>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5" name="TextBox 4"/>
          <p:cNvSpPr txBox="1"/>
          <p:nvPr/>
        </p:nvSpPr>
        <p:spPr>
          <a:xfrm>
            <a:off x="5867400" y="2819400"/>
            <a:ext cx="2590800" cy="584775"/>
          </a:xfrm>
          <a:prstGeom prst="rect">
            <a:avLst/>
          </a:prstGeom>
          <a:noFill/>
        </p:spPr>
        <p:txBody>
          <a:bodyPr wrap="square" rtlCol="0">
            <a:spAutoFit/>
          </a:bodyPr>
          <a:lstStyle/>
          <a:p>
            <a:r>
              <a:rPr lang="en-US" sz="3200" b="1" dirty="0" smtClean="0"/>
              <a:t>2005-2007</a:t>
            </a:r>
            <a:endParaRPr lang="en-US" sz="3200" b="1" dirty="0"/>
          </a:p>
        </p:txBody>
      </p:sp>
      <p:sp>
        <p:nvSpPr>
          <p:cNvPr id="6" name="TextBox 5"/>
          <p:cNvSpPr txBox="1"/>
          <p:nvPr/>
        </p:nvSpPr>
        <p:spPr>
          <a:xfrm>
            <a:off x="6553200" y="5029200"/>
            <a:ext cx="2590800" cy="584775"/>
          </a:xfrm>
          <a:prstGeom prst="rect">
            <a:avLst/>
          </a:prstGeom>
          <a:noFill/>
        </p:spPr>
        <p:txBody>
          <a:bodyPr wrap="square" rtlCol="0">
            <a:spAutoFit/>
          </a:bodyPr>
          <a:lstStyle/>
          <a:p>
            <a:r>
              <a:rPr lang="en-US" sz="3200" b="1" dirty="0" smtClean="0"/>
              <a:t>     2011-2012</a:t>
            </a:r>
            <a:endParaRPr lang="en-US" sz="3200" b="1" dirty="0"/>
          </a:p>
        </p:txBody>
      </p:sp>
      <p:sp>
        <p:nvSpPr>
          <p:cNvPr id="9" name="Left Brace 8"/>
          <p:cNvSpPr/>
          <p:nvPr/>
        </p:nvSpPr>
        <p:spPr>
          <a:xfrm>
            <a:off x="5257800" y="1447800"/>
            <a:ext cx="304800" cy="3352800"/>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p:cNvSpPr/>
          <p:nvPr/>
        </p:nvSpPr>
        <p:spPr>
          <a:xfrm>
            <a:off x="6934200" y="5029200"/>
            <a:ext cx="45719" cy="99060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ounded Rectangle 14"/>
          <p:cNvSpPr/>
          <p:nvPr/>
        </p:nvSpPr>
        <p:spPr>
          <a:xfrm>
            <a:off x="1066800" y="2057400"/>
            <a:ext cx="4114800" cy="228600"/>
          </a:xfrm>
          <a:prstGeom prst="roundRect">
            <a:avLst/>
          </a:prstGeom>
          <a:noFill/>
          <a:ln w="28575">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66800" y="2286000"/>
            <a:ext cx="2819400" cy="304800"/>
          </a:xfrm>
          <a:prstGeom prst="rect">
            <a:avLst/>
          </a:prstGeom>
          <a:no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66800" y="2590800"/>
            <a:ext cx="2209800" cy="228600"/>
          </a:xfrm>
          <a:prstGeom prst="rect">
            <a:avLst/>
          </a:prstGeom>
          <a:no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143000" y="4495800"/>
            <a:ext cx="2667000" cy="304800"/>
          </a:xfrm>
          <a:prstGeom prst="roundRect">
            <a:avLst/>
          </a:prstGeom>
          <a:noFill/>
          <a:ln w="28575">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linds(horizont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4932363" y="1557338"/>
            <a:ext cx="3654425" cy="4103687"/>
          </a:xfrm>
          <a:prstGeom prst="rect">
            <a:avLst/>
          </a:prstGeom>
          <a:noFill/>
          <a:ln w="9525">
            <a:noFill/>
            <a:miter lim="800000"/>
            <a:headEnd/>
            <a:tailEnd/>
          </a:ln>
          <a:effectLst/>
        </p:spPr>
      </p:pic>
      <p:sp>
        <p:nvSpPr>
          <p:cNvPr id="8" name="Footer Placeholder 7"/>
          <p:cNvSpPr>
            <a:spLocks noGrp="1"/>
          </p:cNvSpPr>
          <p:nvPr>
            <p:ph type="ftr" sz="quarter" idx="11"/>
          </p:nvPr>
        </p:nvSpPr>
        <p:spPr>
          <a:xfrm>
            <a:off x="533400" y="6324600"/>
            <a:ext cx="8229600" cy="365125"/>
          </a:xfrm>
        </p:spPr>
        <p:txBody>
          <a:bodyPr/>
          <a:lstStyle/>
          <a:p>
            <a:pPr algn="r"/>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511244" name="Rectangle 268"/>
          <p:cNvSpPr>
            <a:spLocks noGrp="1" noChangeArrowheads="1"/>
          </p:cNvSpPr>
          <p:nvPr>
            <p:ph type="title" idx="4294967295"/>
          </p:nvPr>
        </p:nvSpPr>
        <p:spPr>
          <a:xfrm>
            <a:off x="533400" y="457200"/>
            <a:ext cx="7772400" cy="1143000"/>
          </a:xfrm>
        </p:spPr>
        <p:txBody>
          <a:bodyPr>
            <a:normAutofit/>
          </a:bodyPr>
          <a:lstStyle/>
          <a:p>
            <a:r>
              <a:rPr lang="en-CA" sz="4000" b="1" dirty="0" smtClean="0"/>
              <a:t>QC  </a:t>
            </a:r>
            <a:r>
              <a:rPr lang="en-CA" sz="4000" b="1" dirty="0"/>
              <a:t>performance standards*</a:t>
            </a:r>
            <a:endParaRPr lang="en-US" sz="4000" b="1" dirty="0"/>
          </a:p>
        </p:txBody>
      </p:sp>
      <p:sp>
        <p:nvSpPr>
          <p:cNvPr id="511245" name="Rectangle 269"/>
          <p:cNvSpPr>
            <a:spLocks noGrp="1" noChangeArrowheads="1"/>
          </p:cNvSpPr>
          <p:nvPr>
            <p:ph type="body" sz="half" idx="4294967295"/>
          </p:nvPr>
        </p:nvSpPr>
        <p:spPr>
          <a:xfrm>
            <a:off x="0" y="1676400"/>
            <a:ext cx="3957638" cy="4017963"/>
          </a:xfrm>
        </p:spPr>
        <p:txBody>
          <a:bodyPr>
            <a:normAutofit lnSpcReduction="10000"/>
          </a:bodyPr>
          <a:lstStyle/>
          <a:p>
            <a:pPr>
              <a:lnSpc>
                <a:spcPct val="90000"/>
              </a:lnSpc>
            </a:pPr>
            <a:r>
              <a:rPr lang="en-US" sz="2800" dirty="0">
                <a:solidFill>
                  <a:schemeClr val="bg1"/>
                </a:solidFill>
              </a:rPr>
              <a:t>Performance standards are stated in terms of tolerance &amp; action levels</a:t>
            </a:r>
          </a:p>
          <a:p>
            <a:pPr>
              <a:lnSpc>
                <a:spcPct val="90000"/>
              </a:lnSpc>
            </a:pPr>
            <a:r>
              <a:rPr lang="en-US" sz="2800" dirty="0">
                <a:solidFill>
                  <a:schemeClr val="bg1"/>
                </a:solidFill>
              </a:rPr>
              <a:t>Tolerance levels are considered not to compromise treatment quality </a:t>
            </a:r>
          </a:p>
          <a:p>
            <a:pPr>
              <a:lnSpc>
                <a:spcPct val="90000"/>
              </a:lnSpc>
            </a:pPr>
            <a:r>
              <a:rPr lang="en-US" sz="2800" dirty="0">
                <a:solidFill>
                  <a:schemeClr val="bg1"/>
                </a:solidFill>
              </a:rPr>
              <a:t>Action levels require an intervention</a:t>
            </a:r>
          </a:p>
        </p:txBody>
      </p:sp>
      <p:sp>
        <p:nvSpPr>
          <p:cNvPr id="511258" name="Text Box 282"/>
          <p:cNvSpPr txBox="1">
            <a:spLocks noChangeArrowheads="1"/>
          </p:cNvSpPr>
          <p:nvPr/>
        </p:nvSpPr>
        <p:spPr bwMode="auto">
          <a:xfrm>
            <a:off x="457200" y="5791200"/>
            <a:ext cx="8458200" cy="523220"/>
          </a:xfrm>
          <a:prstGeom prst="rect">
            <a:avLst/>
          </a:prstGeom>
          <a:noFill/>
          <a:ln w="9525">
            <a:noFill/>
            <a:miter lim="800000"/>
            <a:headEnd/>
            <a:tailEnd/>
          </a:ln>
          <a:effectLst/>
        </p:spPr>
        <p:txBody>
          <a:bodyPr wrap="square">
            <a:spAutoFit/>
          </a:bodyPr>
          <a:lstStyle/>
          <a:p>
            <a:pPr>
              <a:spcBef>
                <a:spcPct val="50000"/>
              </a:spcBef>
            </a:pPr>
            <a:r>
              <a:rPr lang="en-US" dirty="0">
                <a:solidFill>
                  <a:schemeClr val="bg1"/>
                </a:solidFill>
                <a:effectLst>
                  <a:outerShdw blurRad="38100" dist="38100" dir="2700000" algn="tl">
                    <a:srgbClr val="000000"/>
                  </a:outerShdw>
                </a:effectLst>
                <a:latin typeface="Tahoma" pitchFamily="34" charset="0"/>
                <a:cs typeface="Arial" charset="0"/>
              </a:rPr>
              <a:t>* </a:t>
            </a:r>
            <a:r>
              <a:rPr lang="en-US" dirty="0">
                <a:solidFill>
                  <a:schemeClr val="bg1"/>
                </a:solidFill>
                <a:latin typeface="Tahoma" pitchFamily="34" charset="0"/>
                <a:cs typeface="Arial" charset="0"/>
              </a:rPr>
              <a:t>P. </a:t>
            </a:r>
            <a:r>
              <a:rPr lang="en-US" dirty="0" err="1">
                <a:solidFill>
                  <a:schemeClr val="bg1"/>
                </a:solidFill>
                <a:latin typeface="Tahoma" pitchFamily="34" charset="0"/>
                <a:cs typeface="Arial" charset="0"/>
              </a:rPr>
              <a:t>Dunscombe</a:t>
            </a:r>
            <a:r>
              <a:rPr lang="en-US" dirty="0">
                <a:solidFill>
                  <a:schemeClr val="bg1"/>
                </a:solidFill>
                <a:latin typeface="Tahoma" pitchFamily="34" charset="0"/>
                <a:cs typeface="Arial" charset="0"/>
              </a:rPr>
              <a:t>, C. Arsenault, JP. </a:t>
            </a:r>
            <a:r>
              <a:rPr lang="en-US" dirty="0" err="1">
                <a:solidFill>
                  <a:schemeClr val="bg1"/>
                </a:solidFill>
                <a:latin typeface="Tahoma" pitchFamily="34" charset="0"/>
                <a:cs typeface="Arial" charset="0"/>
              </a:rPr>
              <a:t>Bissonnette</a:t>
            </a:r>
            <a:r>
              <a:rPr lang="en-US" dirty="0">
                <a:solidFill>
                  <a:schemeClr val="bg1"/>
                </a:solidFill>
                <a:latin typeface="Tahoma" pitchFamily="34" charset="0"/>
                <a:cs typeface="Arial" charset="0"/>
              </a:rPr>
              <a:t>, </a:t>
            </a:r>
            <a:r>
              <a:rPr lang="en-US" i="1" dirty="0">
                <a:solidFill>
                  <a:schemeClr val="bg1"/>
                </a:solidFill>
                <a:latin typeface="Tahoma" pitchFamily="34" charset="0"/>
                <a:cs typeface="Arial" charset="0"/>
              </a:rPr>
              <a:t>et. al.</a:t>
            </a:r>
            <a:r>
              <a:rPr lang="en-US" dirty="0">
                <a:solidFill>
                  <a:schemeClr val="bg1"/>
                </a:solidFill>
                <a:latin typeface="Tahoma" pitchFamily="34" charset="0"/>
                <a:cs typeface="Arial" charset="0"/>
              </a:rPr>
              <a:t> "The development of quality control standards for radiation therapy equipment in Canada," J. Appl. </a:t>
            </a:r>
            <a:r>
              <a:rPr lang="en-US" dirty="0" err="1">
                <a:solidFill>
                  <a:schemeClr val="bg1"/>
                </a:solidFill>
                <a:latin typeface="Tahoma" pitchFamily="34" charset="0"/>
                <a:cs typeface="Arial" charset="0"/>
              </a:rPr>
              <a:t>Clin</a:t>
            </a:r>
            <a:r>
              <a:rPr lang="en-US" dirty="0">
                <a:solidFill>
                  <a:schemeClr val="bg1"/>
                </a:solidFill>
                <a:latin typeface="Tahoma" pitchFamily="34" charset="0"/>
                <a:cs typeface="Arial" charset="0"/>
              </a:rPr>
              <a:t>. Med. Phys 8, 108-118 (2007)</a:t>
            </a:r>
          </a:p>
        </p:txBody>
      </p:sp>
      <p:pic>
        <p:nvPicPr>
          <p:cNvPr id="63494" name="Picture 6"/>
          <p:cNvPicPr>
            <a:picLocks noChangeAspect="1" noChangeArrowheads="1"/>
          </p:cNvPicPr>
          <p:nvPr/>
        </p:nvPicPr>
        <p:blipFill>
          <a:blip r:embed="rId3" cstate="print"/>
          <a:srcRect l="76846" b="91219"/>
          <a:stretch>
            <a:fillRect/>
          </a:stretch>
        </p:blipFill>
        <p:spPr bwMode="auto">
          <a:xfrm>
            <a:off x="7740650" y="1557338"/>
            <a:ext cx="846138" cy="36036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63494"/>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152400" y="304800"/>
            <a:ext cx="5029200" cy="304800"/>
          </a:xfrm>
          <a:prstGeom prst="rect">
            <a:avLst/>
          </a:prstGeom>
          <a:noFill/>
          <a:ln w="9525">
            <a:noFill/>
            <a:miter lim="800000"/>
            <a:headEnd/>
            <a:tailEnd/>
          </a:ln>
          <a:effectLst/>
        </p:spPr>
        <p:txBody>
          <a:bodyPr>
            <a:spAutoFit/>
          </a:bodyPr>
          <a:lstStyle/>
          <a:p>
            <a:pPr eaLnBrk="1" hangingPunct="1">
              <a:spcBef>
                <a:spcPct val="50000"/>
              </a:spcBef>
            </a:pPr>
            <a:endParaRPr lang="en-US">
              <a:cs typeface="Times New Roman" pitchFamily="18" charset="0"/>
            </a:endParaRPr>
          </a:p>
        </p:txBody>
      </p:sp>
      <p:sp>
        <p:nvSpPr>
          <p:cNvPr id="66563" name="Text Box 3"/>
          <p:cNvSpPr txBox="1">
            <a:spLocks noChangeArrowheads="1"/>
          </p:cNvSpPr>
          <p:nvPr/>
        </p:nvSpPr>
        <p:spPr bwMode="auto">
          <a:xfrm>
            <a:off x="914400" y="762000"/>
            <a:ext cx="7391400" cy="1311275"/>
          </a:xfrm>
          <a:prstGeom prst="rect">
            <a:avLst/>
          </a:prstGeom>
          <a:noFill/>
          <a:ln w="9525">
            <a:noFill/>
            <a:miter lim="800000"/>
            <a:headEnd/>
            <a:tailEnd/>
          </a:ln>
          <a:effectLst/>
        </p:spPr>
        <p:txBody>
          <a:bodyPr>
            <a:spAutoFit/>
          </a:bodyPr>
          <a:lstStyle/>
          <a:p>
            <a:pPr algn="ctr" eaLnBrk="1" hangingPunct="1">
              <a:spcBef>
                <a:spcPct val="50000"/>
              </a:spcBef>
            </a:pPr>
            <a:r>
              <a:rPr lang="en-US" sz="4000" b="1" dirty="0">
                <a:solidFill>
                  <a:srgbClr val="FFFF00"/>
                </a:solidFill>
                <a:cs typeface="Times New Roman" pitchFamily="18" charset="0"/>
              </a:rPr>
              <a:t>Audit of Compliance with Canadian Standards</a:t>
            </a:r>
          </a:p>
        </p:txBody>
      </p:sp>
      <p:pic>
        <p:nvPicPr>
          <p:cNvPr id="66565" name="Picture 5" descr="Centre Compliance"/>
          <p:cNvPicPr>
            <a:picLocks noChangeAspect="1" noChangeArrowheads="1"/>
          </p:cNvPicPr>
          <p:nvPr/>
        </p:nvPicPr>
        <p:blipFill>
          <a:blip r:embed="rId2" cstate="print"/>
          <a:srcRect/>
          <a:stretch>
            <a:fillRect/>
          </a:stretch>
        </p:blipFill>
        <p:spPr bwMode="auto">
          <a:xfrm>
            <a:off x="850900" y="2501900"/>
            <a:ext cx="7442200" cy="3168650"/>
          </a:xfrm>
          <a:prstGeom prst="rect">
            <a:avLst/>
          </a:prstGeom>
          <a:solidFill>
            <a:srgbClr val="99CCFF"/>
          </a:solidFill>
          <a:ln w="9525">
            <a:noFill/>
            <a:miter lim="800000"/>
            <a:headEnd/>
            <a:tailEnd/>
          </a:ln>
        </p:spPr>
      </p:pic>
      <p:sp>
        <p:nvSpPr>
          <p:cNvPr id="66566" name="Text Box 6"/>
          <p:cNvSpPr txBox="1">
            <a:spLocks noChangeArrowheads="1"/>
          </p:cNvSpPr>
          <p:nvPr/>
        </p:nvSpPr>
        <p:spPr bwMode="auto">
          <a:xfrm>
            <a:off x="1066800" y="5791200"/>
            <a:ext cx="7251700" cy="366713"/>
          </a:xfrm>
          <a:prstGeom prst="rect">
            <a:avLst/>
          </a:prstGeom>
          <a:noFill/>
          <a:ln w="9525">
            <a:noFill/>
            <a:miter lim="800000"/>
            <a:headEnd/>
            <a:tailEnd/>
          </a:ln>
          <a:effectLst/>
        </p:spPr>
        <p:txBody>
          <a:bodyPr>
            <a:spAutoFit/>
          </a:bodyPr>
          <a:lstStyle/>
          <a:p>
            <a:pPr algn="ctr" eaLnBrk="1" hangingPunct="1">
              <a:spcBef>
                <a:spcPct val="50000"/>
              </a:spcBef>
            </a:pPr>
            <a:r>
              <a:rPr lang="en-US" sz="1800" i="1" dirty="0"/>
              <a:t>Dr. Brenda Clark, Interactions 53 (2009) 99</a:t>
            </a:r>
          </a:p>
        </p:txBody>
      </p:sp>
      <p:sp>
        <p:nvSpPr>
          <p:cNvPr id="7" name="Footer Placeholder 6"/>
          <p:cNvSpPr>
            <a:spLocks noGrp="1"/>
          </p:cNvSpPr>
          <p:nvPr>
            <p:ph type="ftr" sz="quarter" idx="16"/>
          </p:nvPr>
        </p:nvSpPr>
        <p:spPr>
          <a:xfrm>
            <a:off x="228600" y="6203667"/>
            <a:ext cx="86868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81000" y="6324600"/>
            <a:ext cx="83058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1086465" name="Rectangle 1"/>
          <p:cNvSpPr>
            <a:spLocks noChangeArrowheads="1"/>
          </p:cNvSpPr>
          <p:nvPr/>
        </p:nvSpPr>
        <p:spPr bwMode="auto">
          <a:xfrm>
            <a:off x="457200" y="381000"/>
            <a:ext cx="7848600" cy="58169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8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s-MX" sz="48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Temas </a:t>
            </a:r>
            <a:endParaRPr kumimoji="0" lang="es-MX" sz="40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1.       </a:t>
            </a:r>
            <a:r>
              <a:rPr kumimoji="0" lang="es-MX" sz="1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Perspectiva histórica del CCR</a:t>
            </a:r>
            <a:endParaRPr kumimoji="0" lang="en-US" sz="1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sz="1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 La evolución del CCR: Calidad y Seguridad </a:t>
            </a:r>
            <a:endParaRPr kumimoji="0" lang="en-US" sz="1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sz="1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b. Revisión de los protocolos de CCR: Una perspectiva 	canadiense</a:t>
            </a:r>
            <a:endParaRPr kumimoji="0" lang="en-US" sz="1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sz="1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2.       Control de calidad  de unidades de terapia superficial (75kVp – 300 	</a:t>
            </a:r>
            <a:r>
              <a:rPr kumimoji="0" lang="es-MX" sz="1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kVp</a:t>
            </a:r>
            <a:r>
              <a:rPr kumimoji="0" lang="es-MX" sz="1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t>
            </a:r>
            <a:endParaRPr kumimoji="0" lang="en-US" sz="1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sz="1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 Control de calidad de los equipos de rayos X</a:t>
            </a:r>
            <a:endParaRPr kumimoji="0" lang="en-US" sz="1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sz="1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b. Control de calidad del sistema de cálculo de dosis </a:t>
            </a:r>
            <a:endParaRPr kumimoji="0" lang="en-US" sz="1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sz="1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3.       Control de Calidad de unidades de Radioterapia/Co-60 </a:t>
            </a:r>
            <a:endParaRPr kumimoji="0" lang="en-US" sz="1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sz="1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 Control de calidad de unidades de Co-60</a:t>
            </a:r>
            <a:endParaRPr kumimoji="0" lang="en-US" sz="1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sz="1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b. Control de calidad del sistema de cálculo de dosis </a:t>
            </a:r>
            <a:endParaRPr kumimoji="0" lang="en-US" sz="1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sz="1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4.       Control de calidad de aceleradores lineales en radioterapia </a:t>
            </a:r>
            <a:endParaRPr kumimoji="0" lang="en-US" sz="1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sz="1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 Control de calidad del acelerador lineal y sus componentes 	principales </a:t>
            </a:r>
            <a:endParaRPr kumimoji="0" lang="en-US" sz="1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sz="1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b. Control de calidad del sistema de cálculo de dosis para 	aceleradores lineales </a:t>
            </a:r>
            <a:endParaRPr kumimoji="0" lang="en-US" sz="1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sz="1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s-MX"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s-MX" sz="20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6"/>
          </p:nvPr>
        </p:nvSpPr>
        <p:spPr>
          <a:xfrm>
            <a:off x="381000" y="6248400"/>
            <a:ext cx="83058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4" name="Title 3"/>
          <p:cNvSpPr>
            <a:spLocks noGrp="1"/>
          </p:cNvSpPr>
          <p:nvPr>
            <p:ph type="title"/>
          </p:nvPr>
        </p:nvSpPr>
        <p:spPr/>
        <p:txBody>
          <a:bodyPr/>
          <a:lstStyle/>
          <a:p>
            <a:endParaRPr lang="en-US"/>
          </a:p>
        </p:txBody>
      </p:sp>
      <p:pic>
        <p:nvPicPr>
          <p:cNvPr id="373762" name="Picture 2"/>
          <p:cNvPicPr>
            <a:picLocks noGrp="1" noChangeAspect="1" noChangeArrowheads="1"/>
          </p:cNvPicPr>
          <p:nvPr>
            <p:ph idx="1"/>
          </p:nvPr>
        </p:nvPicPr>
        <p:blipFill>
          <a:blip r:embed="rId2"/>
          <a:srcRect/>
          <a:stretch>
            <a:fillRect/>
          </a:stretch>
        </p:blipFill>
        <p:spPr bwMode="auto">
          <a:xfrm>
            <a:off x="1752600" y="152400"/>
            <a:ext cx="5562600" cy="617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382000" cy="4572000"/>
          </a:xfrm>
        </p:spPr>
        <p:txBody>
          <a:bodyPr>
            <a:normAutofit fontScale="85000" lnSpcReduction="20000"/>
          </a:bodyPr>
          <a:lstStyle/>
          <a:p>
            <a:r>
              <a:rPr lang="en-US" dirty="0" smtClean="0"/>
              <a:t>Conformal Radiation Therapy minimum standard</a:t>
            </a:r>
          </a:p>
          <a:p>
            <a:r>
              <a:rPr lang="en-US" dirty="0" smtClean="0"/>
              <a:t>IMRT continues its expansion </a:t>
            </a:r>
          </a:p>
          <a:p>
            <a:r>
              <a:rPr lang="en-US" dirty="0" smtClean="0"/>
              <a:t>VMAT will prove its capabilities</a:t>
            </a:r>
          </a:p>
          <a:p>
            <a:r>
              <a:rPr lang="en-US" dirty="0" smtClean="0"/>
              <a:t>IGRT will become the standard of care (PET/CT, SPECT/CT, PET/MRI etc)</a:t>
            </a:r>
          </a:p>
          <a:p>
            <a:r>
              <a:rPr lang="en-US" dirty="0" err="1" smtClean="0"/>
              <a:t>Hypofractionation</a:t>
            </a:r>
            <a:r>
              <a:rPr lang="en-US" dirty="0" smtClean="0"/>
              <a:t> will continue to expand </a:t>
            </a:r>
          </a:p>
          <a:p>
            <a:r>
              <a:rPr lang="en-US" dirty="0" smtClean="0"/>
              <a:t>Soft tissue visualization to generate new </a:t>
            </a:r>
            <a:r>
              <a:rPr lang="en-US" dirty="0" err="1" smtClean="0"/>
              <a:t>Tx</a:t>
            </a:r>
            <a:r>
              <a:rPr lang="en-US" dirty="0" smtClean="0"/>
              <a:t> modalities /</a:t>
            </a:r>
            <a:r>
              <a:rPr lang="en-US" dirty="0" err="1" smtClean="0"/>
              <a:t>Linac</a:t>
            </a:r>
            <a:r>
              <a:rPr lang="en-US" dirty="0" smtClean="0"/>
              <a:t>-MR </a:t>
            </a:r>
          </a:p>
          <a:p>
            <a:r>
              <a:rPr lang="en-US" dirty="0" smtClean="0"/>
              <a:t>Molecular Imaging will have a more active role in RT</a:t>
            </a:r>
          </a:p>
          <a:p>
            <a:r>
              <a:rPr lang="en-US" dirty="0" err="1" smtClean="0"/>
              <a:t>Nanoparticles</a:t>
            </a:r>
            <a:r>
              <a:rPr lang="en-US" dirty="0" smtClean="0"/>
              <a:t> for enhance RT</a:t>
            </a:r>
          </a:p>
          <a:p>
            <a:r>
              <a:rPr lang="en-US" dirty="0" smtClean="0"/>
              <a:t>Proton and Ion therapy will continue to expand</a:t>
            </a:r>
          </a:p>
          <a:p>
            <a:r>
              <a:rPr lang="en-US" dirty="0" smtClean="0"/>
              <a:t> Quantifying variations in </a:t>
            </a:r>
            <a:r>
              <a:rPr lang="en-US" dirty="0" err="1" smtClean="0"/>
              <a:t>radiosensitivity</a:t>
            </a:r>
            <a:r>
              <a:rPr lang="en-US" dirty="0" smtClean="0"/>
              <a:t> throughout the tumor and patients </a:t>
            </a:r>
          </a:p>
          <a:p>
            <a:r>
              <a:rPr lang="en-US" b="1" i="1" dirty="0" smtClean="0">
                <a:solidFill>
                  <a:srgbClr val="C00000"/>
                </a:solidFill>
              </a:rPr>
              <a:t>Lots of opportunities-jobs for Medical Physicists </a:t>
            </a:r>
          </a:p>
          <a:p>
            <a:endParaRPr lang="en-US" dirty="0"/>
          </a:p>
        </p:txBody>
      </p:sp>
      <p:sp>
        <p:nvSpPr>
          <p:cNvPr id="3" name="Footer Placeholder 2"/>
          <p:cNvSpPr>
            <a:spLocks noGrp="1"/>
          </p:cNvSpPr>
          <p:nvPr>
            <p:ph type="ftr" sz="quarter" idx="16"/>
          </p:nvPr>
        </p:nvSpPr>
        <p:spPr>
          <a:xfrm>
            <a:off x="228600" y="6203667"/>
            <a:ext cx="86106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5" name="Title 3"/>
          <p:cNvSpPr>
            <a:spLocks noGrp="1"/>
          </p:cNvSpPr>
          <p:nvPr>
            <p:ph type="title"/>
          </p:nvPr>
        </p:nvSpPr>
        <p:spPr>
          <a:xfrm>
            <a:off x="304800" y="152400"/>
            <a:ext cx="8686800" cy="1219200"/>
          </a:xfrm>
        </p:spPr>
        <p:txBody>
          <a:bodyPr>
            <a:normAutofit fontScale="90000"/>
          </a:bodyPr>
          <a:lstStyle/>
          <a:p>
            <a:pPr algn="ctr"/>
            <a:r>
              <a:rPr smtClean="0"/>
              <a:t/>
            </a:r>
            <a:br>
              <a:rPr smtClean="0"/>
            </a:br>
            <a:r>
              <a:rPr sz="4900" b="1" smtClean="0"/>
              <a:t>QC in radiotherapy - The Future</a:t>
            </a:r>
            <a:endParaRPr lang="en-US" sz="49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blinds(horizontal)">
                                      <p:cBhvr>
                                        <p:cTn id="15" dur="500"/>
                                        <p:tgtEl>
                                          <p:spTgt spid="2">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linds(horizontal)">
                                      <p:cBhvr>
                                        <p:cTn id="18" dur="500"/>
                                        <p:tgtEl>
                                          <p:spTgt spid="2">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blinds(horizontal)">
                                      <p:cBhvr>
                                        <p:cTn id="21" dur="500"/>
                                        <p:tgtEl>
                                          <p:spTgt spid="2">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animEffect transition="in" filter="box(in)">
                                      <p:cBhvr>
                                        <p:cTn id="26" dur="500"/>
                                        <p:tgtEl>
                                          <p:spTgt spid="2">
                                            <p:txEl>
                                              <p:pRg st="6" end="6"/>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box(in)">
                                      <p:cBhvr>
                                        <p:cTn id="29" dur="500"/>
                                        <p:tgtEl>
                                          <p:spTgt spid="2">
                                            <p:txEl>
                                              <p:pRg st="7" end="7"/>
                                            </p:txEl>
                                          </p:spTgt>
                                        </p:tgtEl>
                                      </p:cBhvr>
                                    </p:animEffect>
                                  </p:childTnLst>
                                </p:cTn>
                              </p:par>
                              <p:par>
                                <p:cTn id="30" presetID="4" presetClass="entr" presetSubtype="16" fill="hold" nodeType="with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box(in)">
                                      <p:cBhvr>
                                        <p:cTn id="32" dur="500"/>
                                        <p:tgtEl>
                                          <p:spTgt spid="2">
                                            <p:txEl>
                                              <p:pRg st="8" end="8"/>
                                            </p:txEl>
                                          </p:spTgt>
                                        </p:tgtEl>
                                      </p:cBhvr>
                                    </p:animEffect>
                                  </p:childTnLst>
                                </p:cTn>
                              </p:par>
                              <p:par>
                                <p:cTn id="33" presetID="4" presetClass="entr" presetSubtype="16" fill="hold"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animEffect transition="in" filter="box(in)">
                                      <p:cBhvr>
                                        <p:cTn id="35" dur="500"/>
                                        <p:tgtEl>
                                          <p:spTgt spid="2">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10" end="10"/>
                                            </p:txEl>
                                          </p:spTgt>
                                        </p:tgtEl>
                                        <p:attrNameLst>
                                          <p:attrName>style.visibility</p:attrName>
                                        </p:attrNameLst>
                                      </p:cBhvr>
                                      <p:to>
                                        <p:strVal val="visible"/>
                                      </p:to>
                                    </p:set>
                                    <p:anim calcmode="lin" valueType="num">
                                      <p:cBhvr additive="base">
                                        <p:cTn id="40"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28600" y="6203667"/>
            <a:ext cx="86106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pic>
        <p:nvPicPr>
          <p:cNvPr id="1085443" name="Picture 3"/>
          <p:cNvPicPr>
            <a:picLocks noChangeAspect="1" noChangeArrowheads="1"/>
          </p:cNvPicPr>
          <p:nvPr/>
        </p:nvPicPr>
        <p:blipFill>
          <a:blip r:embed="rId2"/>
          <a:srcRect/>
          <a:stretch>
            <a:fillRect/>
          </a:stretch>
        </p:blipFill>
        <p:spPr bwMode="auto">
          <a:xfrm>
            <a:off x="3657600" y="533400"/>
            <a:ext cx="4524375" cy="5310188"/>
          </a:xfrm>
          <a:prstGeom prst="rect">
            <a:avLst/>
          </a:prstGeom>
          <a:noFill/>
          <a:ln w="9525">
            <a:noFill/>
            <a:miter lim="800000"/>
            <a:headEnd/>
            <a:tailEnd/>
          </a:ln>
          <a:effectLst/>
        </p:spPr>
      </p:pic>
      <p:pic>
        <p:nvPicPr>
          <p:cNvPr id="5" name="Picture 4" descr="Johns_Cunningham .jpg"/>
          <p:cNvPicPr>
            <a:picLocks noChangeAspect="1"/>
          </p:cNvPicPr>
          <p:nvPr/>
        </p:nvPicPr>
        <p:blipFill>
          <a:blip r:embed="rId3">
            <a:lum/>
          </a:blip>
          <a:stretch>
            <a:fillRect/>
          </a:stretch>
        </p:blipFill>
        <p:spPr>
          <a:xfrm>
            <a:off x="609600" y="533400"/>
            <a:ext cx="2971800" cy="2971800"/>
          </a:xfrm>
          <a:prstGeom prst="rect">
            <a:avLst/>
          </a:prstGeom>
        </p:spPr>
      </p:pic>
      <p:pic>
        <p:nvPicPr>
          <p:cNvPr id="1085444" name="Picture 4"/>
          <p:cNvPicPr>
            <a:picLocks noChangeAspect="1" noChangeArrowheads="1"/>
          </p:cNvPicPr>
          <p:nvPr/>
        </p:nvPicPr>
        <p:blipFill>
          <a:blip r:embed="rId4"/>
          <a:srcRect/>
          <a:stretch>
            <a:fillRect/>
          </a:stretch>
        </p:blipFill>
        <p:spPr bwMode="auto">
          <a:xfrm>
            <a:off x="3810000" y="3200400"/>
            <a:ext cx="4133850" cy="2533650"/>
          </a:xfrm>
          <a:prstGeom prst="rect">
            <a:avLst/>
          </a:prstGeom>
          <a:noFill/>
          <a:ln w="9525">
            <a:noFill/>
            <a:miter lim="800000"/>
            <a:headEnd/>
            <a:tailEnd/>
          </a:ln>
          <a:effectLst/>
        </p:spPr>
      </p:pic>
      <p:sp>
        <p:nvSpPr>
          <p:cNvPr id="7" name="TextBox 6"/>
          <p:cNvSpPr txBox="1"/>
          <p:nvPr/>
        </p:nvSpPr>
        <p:spPr>
          <a:xfrm>
            <a:off x="4114800" y="1066800"/>
            <a:ext cx="3810000" cy="461665"/>
          </a:xfrm>
          <a:prstGeom prst="rect">
            <a:avLst/>
          </a:prstGeom>
          <a:noFill/>
        </p:spPr>
        <p:txBody>
          <a:bodyPr wrap="square" rtlCol="0">
            <a:spAutoFit/>
          </a:bodyPr>
          <a:lstStyle/>
          <a:p>
            <a:r>
              <a:rPr lang="en-US" sz="2400" b="1" dirty="0" smtClean="0">
                <a:solidFill>
                  <a:srgbClr val="0000FF"/>
                </a:solidFill>
              </a:rPr>
              <a:t>..and now my book is legal!</a:t>
            </a:r>
            <a:endParaRPr lang="en-US" sz="32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8544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085444"/>
                                        </p:tgtEl>
                                        <p:attrNameLst>
                                          <p:attrName>style.visibility</p:attrName>
                                        </p:attrNameLst>
                                      </p:cBhvr>
                                      <p:to>
                                        <p:strVal val="visible"/>
                                      </p:to>
                                    </p:set>
                                    <p:animEffect transition="in" filter="blinds(horizontal)">
                                      <p:cBhvr>
                                        <p:cTn id="16" dur="500"/>
                                        <p:tgtEl>
                                          <p:spTgt spid="108544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ox(i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
          <p:cNvSpPr>
            <a:spLocks noChangeArrowheads="1"/>
          </p:cNvSpPr>
          <p:nvPr/>
        </p:nvSpPr>
        <p:spPr bwMode="auto">
          <a:xfrm>
            <a:off x="228600" y="1828800"/>
            <a:ext cx="87630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MX" sz="3600" b="1" dirty="0" smtClean="0">
                <a:solidFill>
                  <a:schemeClr val="tx1">
                    <a:lumMod val="95000"/>
                  </a:schemeClr>
                </a:solidFill>
              </a:rPr>
              <a:t>Control de calidad  de unidades de terapia superficial (75kVp – 300 </a:t>
            </a:r>
            <a:r>
              <a:rPr lang="es-MX" sz="3600" b="1" dirty="0" err="1" smtClean="0">
                <a:solidFill>
                  <a:schemeClr val="tx1">
                    <a:lumMod val="95000"/>
                  </a:schemeClr>
                </a:solidFill>
              </a:rPr>
              <a:t>kVp</a:t>
            </a:r>
            <a:r>
              <a:rPr lang="es-MX" sz="3600" b="1" dirty="0" smtClean="0">
                <a:solidFill>
                  <a:schemeClr val="tx1">
                    <a:lumMod val="95000"/>
                  </a:schemeClr>
                </a:solidFill>
              </a:rPr>
              <a:t>)</a:t>
            </a:r>
          </a:p>
          <a:p>
            <a:endParaRPr lang="en-US" sz="3600" dirty="0" smtClean="0">
              <a:solidFill>
                <a:schemeClr val="tx1">
                  <a:lumMod val="95000"/>
                </a:schemeClr>
              </a:solidFill>
            </a:endParaRPr>
          </a:p>
          <a:p>
            <a:pPr>
              <a:buFont typeface="Wingdings" pitchFamily="2" charset="2"/>
              <a:buChar char="ü"/>
            </a:pPr>
            <a:r>
              <a:rPr lang="es-MX" sz="3200" dirty="0" smtClean="0">
                <a:solidFill>
                  <a:schemeClr val="tx1">
                    <a:lumMod val="95000"/>
                  </a:schemeClr>
                </a:solidFill>
              </a:rPr>
              <a:t> </a:t>
            </a:r>
            <a:r>
              <a:rPr lang="es-MX" sz="2800" dirty="0" smtClean="0">
                <a:solidFill>
                  <a:schemeClr val="tx1">
                    <a:lumMod val="95000"/>
                  </a:schemeClr>
                </a:solidFill>
                <a:latin typeface="Arial" pitchFamily="34" charset="0"/>
                <a:cs typeface="Arial" pitchFamily="34" charset="0"/>
              </a:rPr>
              <a:t>Control de calidad de los equipos de rayos X</a:t>
            </a:r>
            <a:endParaRPr lang="en-US" sz="2800" dirty="0" smtClean="0">
              <a:solidFill>
                <a:schemeClr val="tx1">
                  <a:lumMod val="95000"/>
                </a:schemeClr>
              </a:solidFill>
              <a:latin typeface="Arial" pitchFamily="34" charset="0"/>
              <a:cs typeface="Arial" pitchFamily="34" charset="0"/>
            </a:endParaRPr>
          </a:p>
          <a:p>
            <a:pPr>
              <a:buFont typeface="Wingdings" pitchFamily="2" charset="2"/>
              <a:buChar char="ü"/>
            </a:pPr>
            <a:r>
              <a:rPr lang="es-MX" sz="2800" dirty="0" smtClean="0">
                <a:solidFill>
                  <a:schemeClr val="tx1">
                    <a:lumMod val="95000"/>
                  </a:schemeClr>
                </a:solidFill>
              </a:rPr>
              <a:t> </a:t>
            </a:r>
            <a:r>
              <a:rPr lang="es-MX" sz="2800" dirty="0" smtClean="0">
                <a:solidFill>
                  <a:schemeClr val="tx1">
                    <a:lumMod val="95000"/>
                  </a:schemeClr>
                </a:solidFill>
                <a:latin typeface="Arial" pitchFamily="34" charset="0"/>
                <a:cs typeface="Arial" pitchFamily="34" charset="0"/>
              </a:rPr>
              <a:t>Control de calidad del sistema de cálculo de dosis</a:t>
            </a:r>
            <a:r>
              <a:rPr lang="es-MX" sz="2800" dirty="0" smtClean="0">
                <a:solidFill>
                  <a:schemeClr val="bg1"/>
                </a:solidFill>
                <a:latin typeface="Arial" pitchFamily="34" charset="0"/>
                <a:cs typeface="Arial" pitchFamily="34" charset="0"/>
              </a:rPr>
              <a:t>    </a:t>
            </a:r>
            <a:endParaRPr lang="en-US" sz="2800" dirty="0" smtClean="0">
              <a:solidFill>
                <a:schemeClr val="bg1"/>
              </a:solidFill>
              <a:latin typeface="Arial" pitchFamily="34" charset="0"/>
              <a:cs typeface="Arial" pitchFamily="34" charset="0"/>
            </a:endParaRPr>
          </a:p>
        </p:txBody>
      </p:sp>
      <p:sp>
        <p:nvSpPr>
          <p:cNvPr id="3" name="TextBox 2"/>
          <p:cNvSpPr txBox="1"/>
          <p:nvPr/>
        </p:nvSpPr>
        <p:spPr>
          <a:xfrm>
            <a:off x="2743200" y="533400"/>
            <a:ext cx="3429000" cy="1200329"/>
          </a:xfrm>
          <a:prstGeom prst="rect">
            <a:avLst/>
          </a:prstGeom>
          <a:noFill/>
        </p:spPr>
        <p:txBody>
          <a:bodyPr wrap="square" rtlCol="0">
            <a:spAutoFit/>
          </a:bodyPr>
          <a:lstStyle/>
          <a:p>
            <a:pPr algn="ctr"/>
            <a:r>
              <a:rPr lang="en-US" sz="7200" b="1" dirty="0" err="1" smtClean="0">
                <a:solidFill>
                  <a:schemeClr val="accent6">
                    <a:lumMod val="20000"/>
                    <a:lumOff val="80000"/>
                  </a:schemeClr>
                </a:solidFill>
              </a:rPr>
              <a:t>Tema</a:t>
            </a:r>
            <a:r>
              <a:rPr lang="en-US" sz="7200" b="1" dirty="0" smtClean="0">
                <a:solidFill>
                  <a:schemeClr val="accent6">
                    <a:lumMod val="20000"/>
                    <a:lumOff val="80000"/>
                  </a:schemeClr>
                </a:solidFill>
              </a:rPr>
              <a:t> 2 </a:t>
            </a:r>
            <a:endParaRPr lang="en-US" sz="7200" b="1" dirty="0">
              <a:solidFill>
                <a:schemeClr val="accent6">
                  <a:lumMod val="20000"/>
                  <a:lumOff val="80000"/>
                </a:schemeClr>
              </a:solidFill>
            </a:endParaRPr>
          </a:p>
        </p:txBody>
      </p:sp>
      <p:sp>
        <p:nvSpPr>
          <p:cNvPr id="5" name="Footer Placeholder 7"/>
          <p:cNvSpPr>
            <a:spLocks noGrp="1"/>
          </p:cNvSpPr>
          <p:nvPr>
            <p:ph type="ftr" sz="quarter" idx="11"/>
          </p:nvPr>
        </p:nvSpPr>
        <p:spPr>
          <a:xfrm>
            <a:off x="304800" y="6096000"/>
            <a:ext cx="8305800" cy="476250"/>
          </a:xfrm>
        </p:spPr>
        <p:txBody>
          <a:bodyPr/>
          <a:lstStyle/>
          <a:p>
            <a:r>
              <a:rPr lang="en-US" sz="1600" b="1" i="1" dirty="0" smtClean="0">
                <a:solidFill>
                  <a:schemeClr val="tx1"/>
                </a:solidFill>
              </a:rPr>
              <a:t>XII Mexican Symposium on Medical Physics, HARAO, Oaxaca Mexico, 16-18 </a:t>
            </a:r>
            <a:r>
              <a:rPr lang="en-US" sz="1600" b="1" i="1" dirty="0" err="1" smtClean="0">
                <a:solidFill>
                  <a:schemeClr val="tx1"/>
                </a:solidFill>
              </a:rPr>
              <a:t>Marzo</a:t>
            </a:r>
            <a:r>
              <a:rPr lang="en-US" sz="1600" b="1" i="1" dirty="0" smtClean="0">
                <a:solidFill>
                  <a:schemeClr val="tx1"/>
                </a:solidFill>
              </a:rPr>
              <a:t> 2012</a:t>
            </a:r>
            <a:endParaRPr lang="en-US" sz="1600" b="1" i="1" dirty="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04800" y="6203667"/>
            <a:ext cx="85344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4" name="TextBox 3"/>
          <p:cNvSpPr txBox="1"/>
          <p:nvPr/>
        </p:nvSpPr>
        <p:spPr>
          <a:xfrm>
            <a:off x="609600" y="228600"/>
            <a:ext cx="7696200" cy="584775"/>
          </a:xfrm>
          <a:prstGeom prst="rect">
            <a:avLst/>
          </a:prstGeom>
          <a:noFill/>
        </p:spPr>
        <p:txBody>
          <a:bodyPr wrap="square" rtlCol="0">
            <a:spAutoFit/>
          </a:bodyPr>
          <a:lstStyle/>
          <a:p>
            <a:pPr algn="ctr"/>
            <a:r>
              <a:rPr lang="en-US" sz="3200" b="1" dirty="0" smtClean="0">
                <a:solidFill>
                  <a:srgbClr val="FFCC00"/>
                </a:solidFill>
              </a:rPr>
              <a:t>      </a:t>
            </a:r>
            <a:r>
              <a:rPr lang="en-US" sz="3200" b="1" i="1" dirty="0" err="1" smtClean="0">
                <a:solidFill>
                  <a:srgbClr val="FFC000"/>
                </a:solidFill>
              </a:rPr>
              <a:t>Orthovoltage</a:t>
            </a:r>
            <a:r>
              <a:rPr lang="en-US" sz="3200" b="1" i="1" dirty="0" smtClean="0">
                <a:solidFill>
                  <a:srgbClr val="FFC000"/>
                </a:solidFill>
              </a:rPr>
              <a:t> X ray Therapy Machines </a:t>
            </a:r>
            <a:endParaRPr lang="en-US" sz="3200" b="1" i="1" dirty="0">
              <a:solidFill>
                <a:srgbClr val="FFC000"/>
              </a:solidFill>
            </a:endParaRPr>
          </a:p>
        </p:txBody>
      </p:sp>
      <p:graphicFrame>
        <p:nvGraphicFramePr>
          <p:cNvPr id="5" name="Object 4"/>
          <p:cNvGraphicFramePr>
            <a:graphicFrameLocks noChangeAspect="1"/>
          </p:cNvGraphicFramePr>
          <p:nvPr/>
        </p:nvGraphicFramePr>
        <p:xfrm>
          <a:off x="533400" y="914400"/>
          <a:ext cx="7848599" cy="4953000"/>
        </p:xfrm>
        <a:graphic>
          <a:graphicData uri="http://schemas.openxmlformats.org/presentationml/2006/ole">
            <p:oleObj spid="_x0000_s217091" name="Worksheet" r:id="rId4" imgW="5896116" imgH="3057675" progId="Excel.Sheet.8">
              <p:embed/>
            </p:oleObj>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04800" y="6203667"/>
            <a:ext cx="86106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3" name="Rectangle 2"/>
          <p:cNvSpPr/>
          <p:nvPr/>
        </p:nvSpPr>
        <p:spPr>
          <a:xfrm>
            <a:off x="0" y="152400"/>
            <a:ext cx="8991600" cy="6340197"/>
          </a:xfrm>
          <a:prstGeom prst="rect">
            <a:avLst/>
          </a:prstGeom>
        </p:spPr>
        <p:txBody>
          <a:bodyPr wrap="square">
            <a:spAutoFit/>
          </a:bodyPr>
          <a:lstStyle/>
          <a:p>
            <a:pPr algn="ctr"/>
            <a:r>
              <a:rPr lang="en-US" sz="3600" b="1" dirty="0" smtClean="0"/>
              <a:t>	</a:t>
            </a:r>
            <a:r>
              <a:rPr lang="en-US" sz="3600" b="1" dirty="0" smtClean="0">
                <a:solidFill>
                  <a:srgbClr val="FFC000"/>
                </a:solidFill>
              </a:rPr>
              <a:t>Daily Tests</a:t>
            </a:r>
          </a:p>
          <a:p>
            <a:endParaRPr lang="en-US" sz="3600" b="1" dirty="0" smtClean="0"/>
          </a:p>
          <a:p>
            <a:r>
              <a:rPr lang="en-US" sz="2000" b="1" dirty="0" smtClean="0"/>
              <a:t>	DK1</a:t>
            </a:r>
            <a:r>
              <a:rPr lang="en-US" sz="2000" dirty="0" smtClean="0"/>
              <a:t> Functional check of the operability of patient monitoring audio-visual 	devices.</a:t>
            </a:r>
          </a:p>
          <a:p>
            <a:r>
              <a:rPr lang="en-US" sz="2000" b="1" dirty="0" smtClean="0"/>
              <a:t>	DK2 </a:t>
            </a:r>
            <a:r>
              <a:rPr lang="en-US" sz="2000" dirty="0" smtClean="0"/>
              <a:t>Functional check of the operability of door-closing mechanisms and 	interlock(s).</a:t>
            </a:r>
          </a:p>
          <a:p>
            <a:r>
              <a:rPr lang="en-US" sz="2000" b="1" dirty="0" smtClean="0"/>
              <a:t>	DK3</a:t>
            </a:r>
            <a:r>
              <a:rPr lang="en-US" sz="2000" dirty="0" smtClean="0"/>
              <a:t> Functional check of couch motion and brakes (where applicable)</a:t>
            </a:r>
          </a:p>
          <a:p>
            <a:r>
              <a:rPr lang="en-US" sz="2000" b="1" dirty="0" smtClean="0"/>
              <a:t>	DK4 </a:t>
            </a:r>
            <a:r>
              <a:rPr lang="en-US" sz="2000" dirty="0" smtClean="0"/>
              <a:t>Functional check of unit motions and motion stops</a:t>
            </a:r>
          </a:p>
          <a:p>
            <a:r>
              <a:rPr lang="en-US" sz="2000" b="1" dirty="0" smtClean="0"/>
              <a:t>	DK5</a:t>
            </a:r>
            <a:r>
              <a:rPr lang="en-US" sz="2000" dirty="0" smtClean="0"/>
              <a:t> Functional check of interlocks for added filters, correct placement of 	filters and the matching of filters with kV value.</a:t>
            </a:r>
          </a:p>
          <a:p>
            <a:endParaRPr lang="en-US" sz="2000" dirty="0" smtClean="0"/>
          </a:p>
          <a:p>
            <a:r>
              <a:rPr lang="en-US" sz="2000" b="1" dirty="0" smtClean="0"/>
              <a:t>	DK6</a:t>
            </a:r>
            <a:r>
              <a:rPr lang="en-US" sz="2000" dirty="0" smtClean="0"/>
              <a:t> Functional check of the beam status indicators.</a:t>
            </a:r>
          </a:p>
          <a:p>
            <a:r>
              <a:rPr lang="en-US" sz="2000" b="1" dirty="0" smtClean="0"/>
              <a:t>	DK7</a:t>
            </a:r>
            <a:r>
              <a:rPr lang="en-US" sz="2000" dirty="0" smtClean="0"/>
              <a:t> Functional check of beam-off at key-off</a:t>
            </a:r>
          </a:p>
          <a:p>
            <a:r>
              <a:rPr lang="en-US" sz="2000" b="1" dirty="0" smtClean="0"/>
              <a:t>	DK8</a:t>
            </a:r>
            <a:r>
              <a:rPr lang="en-US" sz="2000" dirty="0" smtClean="0"/>
              <a:t> Functional check of emergency off button</a:t>
            </a:r>
          </a:p>
          <a:p>
            <a:r>
              <a:rPr lang="en-US" sz="2000" b="1" dirty="0" smtClean="0"/>
              <a:t>	DK9</a:t>
            </a:r>
            <a:r>
              <a:rPr lang="en-US" sz="2000" dirty="0" smtClean="0"/>
              <a:t> Functional check of kV and </a:t>
            </a:r>
            <a:r>
              <a:rPr lang="en-US" sz="2000" dirty="0" err="1" smtClean="0"/>
              <a:t>mA</a:t>
            </a:r>
            <a:r>
              <a:rPr lang="en-US" sz="2000" dirty="0" smtClean="0"/>
              <a:t> indicators</a:t>
            </a:r>
          </a:p>
          <a:p>
            <a:r>
              <a:rPr lang="en-US" sz="2000" b="1" dirty="0" smtClean="0"/>
              <a:t>	DK10</a:t>
            </a:r>
            <a:r>
              <a:rPr lang="en-US" sz="2000" dirty="0" smtClean="0"/>
              <a:t> Quantitative verification of correct operation of back-up timer</a:t>
            </a:r>
          </a:p>
          <a:p>
            <a:r>
              <a:rPr lang="en-US" sz="2000" b="1" dirty="0" smtClean="0"/>
              <a:t>	DK11</a:t>
            </a:r>
            <a:r>
              <a:rPr lang="en-US" sz="2000" dirty="0" smtClean="0"/>
              <a:t> Quantitative dosimetric test: output reproducibility test at the chosen</a:t>
            </a:r>
          </a:p>
          <a:p>
            <a:r>
              <a:rPr lang="en-US" sz="2000" dirty="0" smtClean="0"/>
              <a:t>	energy and filter combinations.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linds(horizontal)">
                                      <p:cBhvr>
                                        <p:cTn id="13" dur="500"/>
                                        <p:tgtEl>
                                          <p:spTgt spid="3">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linds(horizontal)">
                                      <p:cBhvr>
                                        <p:cTn id="16" dur="500"/>
                                        <p:tgtEl>
                                          <p:spTgt spid="3">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blinds(horizontal)">
                                      <p:cBhvr>
                                        <p:cTn id="19" dur="500"/>
                                        <p:tgtEl>
                                          <p:spTgt spid="3">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blinds(horizontal)">
                                      <p:cBhvr>
                                        <p:cTn id="24" dur="500"/>
                                        <p:tgtEl>
                                          <p:spTgt spid="3">
                                            <p:txEl>
                                              <p:pRg st="8" end="8"/>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blinds(horizontal)">
                                      <p:cBhvr>
                                        <p:cTn id="27" dur="500"/>
                                        <p:tgtEl>
                                          <p:spTgt spid="3">
                                            <p:txEl>
                                              <p:pRg st="9" end="9"/>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blinds(horizontal)">
                                      <p:cBhvr>
                                        <p:cTn id="30" dur="500"/>
                                        <p:tgtEl>
                                          <p:spTgt spid="3">
                                            <p:txEl>
                                              <p:pRg st="10" end="10"/>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animEffect transition="in" filter="blinds(horizontal)">
                                      <p:cBhvr>
                                        <p:cTn id="33" dur="500"/>
                                        <p:tgtEl>
                                          <p:spTgt spid="3">
                                            <p:txEl>
                                              <p:pRg st="11" end="11"/>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blinds(horizontal)">
                                      <p:cBhvr>
                                        <p:cTn id="36" dur="500"/>
                                        <p:tgtEl>
                                          <p:spTgt spid="3">
                                            <p:txEl>
                                              <p:pRg st="12" end="12"/>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animEffect transition="in" filter="blinds(horizontal)">
                                      <p:cBhvr>
                                        <p:cTn id="39" dur="500"/>
                                        <p:tgtEl>
                                          <p:spTgt spid="3">
                                            <p:txEl>
                                              <p:pRg st="13" end="13"/>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3">
                                            <p:txEl>
                                              <p:pRg st="14" end="14"/>
                                            </p:txEl>
                                          </p:spTgt>
                                        </p:tgtEl>
                                        <p:attrNameLst>
                                          <p:attrName>style.visibility</p:attrName>
                                        </p:attrNameLst>
                                      </p:cBhvr>
                                      <p:to>
                                        <p:strVal val="visible"/>
                                      </p:to>
                                    </p:set>
                                    <p:animEffect transition="in" filter="blinds(horizontal)">
                                      <p:cBhvr>
                                        <p:cTn id="4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57200" y="6203667"/>
            <a:ext cx="83820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graphicFrame>
        <p:nvGraphicFramePr>
          <p:cNvPr id="3" name="Object 2"/>
          <p:cNvGraphicFramePr>
            <a:graphicFrameLocks noChangeAspect="1"/>
          </p:cNvGraphicFramePr>
          <p:nvPr/>
        </p:nvGraphicFramePr>
        <p:xfrm>
          <a:off x="457200" y="1219200"/>
          <a:ext cx="8153400" cy="4495799"/>
        </p:xfrm>
        <a:graphic>
          <a:graphicData uri="http://schemas.openxmlformats.org/presentationml/2006/ole">
            <p:oleObj spid="_x0000_s218114" name="Worksheet" r:id="rId4" imgW="6381807" imgH="3105050" progId="Excel.Sheet.8">
              <p:embed/>
            </p:oleObj>
          </a:graphicData>
        </a:graphic>
      </p:graphicFrame>
      <p:sp>
        <p:nvSpPr>
          <p:cNvPr id="4" name="TextBox 3"/>
          <p:cNvSpPr txBox="1"/>
          <p:nvPr/>
        </p:nvSpPr>
        <p:spPr>
          <a:xfrm>
            <a:off x="228600" y="381000"/>
            <a:ext cx="8763000" cy="584775"/>
          </a:xfrm>
          <a:prstGeom prst="rect">
            <a:avLst/>
          </a:prstGeom>
          <a:noFill/>
        </p:spPr>
        <p:txBody>
          <a:bodyPr wrap="square" rtlCol="0">
            <a:spAutoFit/>
          </a:bodyPr>
          <a:lstStyle/>
          <a:p>
            <a:r>
              <a:rPr lang="en-US" sz="3200" b="1" i="1" dirty="0" err="1" smtClean="0">
                <a:solidFill>
                  <a:srgbClr val="FFC000"/>
                </a:solidFill>
              </a:rPr>
              <a:t>Kilovoltage</a:t>
            </a:r>
            <a:r>
              <a:rPr lang="en-US" sz="3200" b="1" i="1" dirty="0" smtClean="0">
                <a:solidFill>
                  <a:srgbClr val="FFC000"/>
                </a:solidFill>
              </a:rPr>
              <a:t> X ray Therapy Machines – Monthly  </a:t>
            </a:r>
            <a:endParaRPr lang="en-US" sz="3200" b="1" i="1" dirty="0">
              <a:solidFill>
                <a:srgbClr val="FFC000"/>
              </a:solidFill>
            </a:endParaRPr>
          </a:p>
        </p:txBody>
      </p:sp>
      <p:sp>
        <p:nvSpPr>
          <p:cNvPr id="5" name="Rectangle 4"/>
          <p:cNvSpPr/>
          <p:nvPr/>
        </p:nvSpPr>
        <p:spPr>
          <a:xfrm>
            <a:off x="609600" y="5715000"/>
            <a:ext cx="8153400" cy="369332"/>
          </a:xfrm>
          <a:prstGeom prst="rect">
            <a:avLst/>
          </a:prstGeom>
        </p:spPr>
        <p:txBody>
          <a:bodyPr wrap="square">
            <a:spAutoFit/>
          </a:bodyPr>
          <a:lstStyle/>
          <a:p>
            <a:r>
              <a:rPr lang="en-US" sz="1800" b="1" dirty="0" smtClean="0">
                <a:solidFill>
                  <a:srgbClr val="0000FF"/>
                </a:solidFill>
              </a:rPr>
              <a:t>Tolerance and Action Levels are specified in millimeters unless otherwise stated</a:t>
            </a:r>
            <a:endParaRPr lang="en-US" sz="1800" b="1" dirty="0">
              <a:solidFill>
                <a:srgbClr val="0000FF"/>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04800" y="6324600"/>
            <a:ext cx="84582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3" name="Rectangle 2"/>
          <p:cNvSpPr/>
          <p:nvPr/>
        </p:nvSpPr>
        <p:spPr>
          <a:xfrm>
            <a:off x="152400" y="0"/>
            <a:ext cx="8763000" cy="6678751"/>
          </a:xfrm>
          <a:prstGeom prst="rect">
            <a:avLst/>
          </a:prstGeom>
        </p:spPr>
        <p:txBody>
          <a:bodyPr wrap="square">
            <a:spAutoFit/>
          </a:bodyPr>
          <a:lstStyle/>
          <a:p>
            <a:pPr algn="ctr"/>
            <a:r>
              <a:rPr lang="en-US" sz="3600" b="1" dirty="0" smtClean="0"/>
              <a:t>	</a:t>
            </a:r>
            <a:r>
              <a:rPr lang="en-US" sz="3600" b="1" dirty="0" smtClean="0">
                <a:solidFill>
                  <a:srgbClr val="FFC000"/>
                </a:solidFill>
              </a:rPr>
              <a:t>Monthly Tests</a:t>
            </a:r>
          </a:p>
          <a:p>
            <a:r>
              <a:rPr lang="en-US" sz="2200" b="1" dirty="0" smtClean="0"/>
              <a:t>	</a:t>
            </a:r>
            <a:r>
              <a:rPr lang="en-US" sz="2200" dirty="0" smtClean="0"/>
              <a:t>MK1 Verification that the unit and accessories are firmly anchored 	and may be used without endangering patients or staff.</a:t>
            </a:r>
          </a:p>
          <a:p>
            <a:endParaRPr lang="en-US" sz="2200" dirty="0" smtClean="0"/>
          </a:p>
          <a:p>
            <a:r>
              <a:rPr lang="en-US" sz="2200" dirty="0" smtClean="0"/>
              <a:t>	MK2 Verification of the integrity of the cones and cone indicators.</a:t>
            </a:r>
          </a:p>
          <a:p>
            <a:endParaRPr lang="en-US" sz="2200" dirty="0" smtClean="0"/>
          </a:p>
          <a:p>
            <a:r>
              <a:rPr lang="en-US" sz="2200" dirty="0" smtClean="0"/>
              <a:t>	MK3 Verification of the distance indicator.</a:t>
            </a:r>
          </a:p>
          <a:p>
            <a:endParaRPr lang="en-US" sz="2200" dirty="0" smtClean="0"/>
          </a:p>
          <a:p>
            <a:r>
              <a:rPr lang="en-US" sz="2200" dirty="0" smtClean="0"/>
              <a:t>	MK4 Verification the angle readouts</a:t>
            </a:r>
          </a:p>
          <a:p>
            <a:endParaRPr lang="en-US" sz="2200" dirty="0" smtClean="0"/>
          </a:p>
          <a:p>
            <a:r>
              <a:rPr lang="en-US" sz="2200" dirty="0" smtClean="0"/>
              <a:t>	MK5 Performance parameters refer to agreement at each edge. 	(This test does not apply to all machine designs).</a:t>
            </a:r>
          </a:p>
          <a:p>
            <a:endParaRPr lang="en-US" sz="2200" dirty="0" smtClean="0"/>
          </a:p>
          <a:p>
            <a:r>
              <a:rPr lang="en-US" sz="2200" dirty="0" smtClean="0"/>
              <a:t>	MK6 Geometric test to verify the light field sizes (where 	applicable)</a:t>
            </a:r>
          </a:p>
          <a:p>
            <a:endParaRPr lang="en-US" sz="2200" dirty="0" smtClean="0"/>
          </a:p>
          <a:p>
            <a:r>
              <a:rPr lang="en-US" sz="2200" dirty="0" smtClean="0"/>
              <a:t>	MK7 Confirmation of radiation field size at least two field sizes 	must be checked.</a:t>
            </a:r>
          </a:p>
          <a:p>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Effect transition="in" filter="blinds(horizontal)">
                                      <p:cBhvr>
                                        <p:cTn id="17" dur="500"/>
                                        <p:tgtEl>
                                          <p:spTgt spid="3">
                                            <p:txEl>
                                              <p:pRg st="9" end="9"/>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11" end="11"/>
                                            </p:txEl>
                                          </p:spTgt>
                                        </p:tgtEl>
                                        <p:attrNameLst>
                                          <p:attrName>style.visibility</p:attrName>
                                        </p:attrNameLst>
                                      </p:cBhvr>
                                      <p:to>
                                        <p:strVal val="visible"/>
                                      </p:to>
                                    </p:set>
                                    <p:animEffect transition="in" filter="blinds(horizontal)">
                                      <p:cBhvr>
                                        <p:cTn id="20" dur="500"/>
                                        <p:tgtEl>
                                          <p:spTgt spid="3">
                                            <p:txEl>
                                              <p:pRg st="11" end="11"/>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animEffect transition="in" filter="blinds(horizontal)">
                                      <p:cBhvr>
                                        <p:cTn id="23"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04800" y="6324600"/>
            <a:ext cx="85344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3" name="Rectangle 2"/>
          <p:cNvSpPr/>
          <p:nvPr/>
        </p:nvSpPr>
        <p:spPr>
          <a:xfrm>
            <a:off x="685800" y="304800"/>
            <a:ext cx="8305800" cy="6186309"/>
          </a:xfrm>
          <a:prstGeom prst="rect">
            <a:avLst/>
          </a:prstGeom>
        </p:spPr>
        <p:txBody>
          <a:bodyPr wrap="square">
            <a:spAutoFit/>
          </a:bodyPr>
          <a:lstStyle/>
          <a:p>
            <a:r>
              <a:rPr lang="en-US" sz="2200" b="1" dirty="0" smtClean="0"/>
              <a:t>MK8</a:t>
            </a:r>
            <a:r>
              <a:rPr lang="en-US" sz="2200" dirty="0" smtClean="0"/>
              <a:t> Using a film, the flatness and symmetry of the X-ray beam must be</a:t>
            </a:r>
          </a:p>
          <a:p>
            <a:r>
              <a:rPr lang="en-US" sz="2200" dirty="0" smtClean="0"/>
              <a:t>assessed for the largest cone.</a:t>
            </a:r>
          </a:p>
          <a:p>
            <a:endParaRPr lang="en-US" sz="2200" dirty="0" smtClean="0"/>
          </a:p>
          <a:p>
            <a:r>
              <a:rPr lang="en-US" sz="2200" b="1" dirty="0" smtClean="0"/>
              <a:t>MK9 </a:t>
            </a:r>
            <a:r>
              <a:rPr lang="en-US" sz="2200" dirty="0" smtClean="0"/>
              <a:t>Timer and end-effect error measurement may be performed in conjunction with MK10.</a:t>
            </a:r>
          </a:p>
          <a:p>
            <a:endParaRPr lang="en-US" sz="2200" dirty="0" smtClean="0"/>
          </a:p>
          <a:p>
            <a:r>
              <a:rPr lang="en-US" sz="2200" b="1" dirty="0" smtClean="0"/>
              <a:t>MK10</a:t>
            </a:r>
            <a:r>
              <a:rPr lang="en-US" sz="2200" dirty="0" smtClean="0"/>
              <a:t> Output linearity measurement for a standard SSD and field size and a dose range of 10-1000cGy.</a:t>
            </a:r>
          </a:p>
          <a:p>
            <a:endParaRPr lang="en-US" sz="2200" dirty="0" smtClean="0"/>
          </a:p>
          <a:p>
            <a:r>
              <a:rPr lang="en-US" sz="2200" b="1" dirty="0" smtClean="0">
                <a:solidFill>
                  <a:srgbClr val="00FF00"/>
                </a:solidFill>
              </a:rPr>
              <a:t>MK11 Output reproducibility verification with the criterion being specified as the coefficient of variation of 10 readings under the same exposure conditions.</a:t>
            </a:r>
          </a:p>
          <a:p>
            <a:endParaRPr lang="en-US" sz="2200" dirty="0" smtClean="0"/>
          </a:p>
          <a:p>
            <a:r>
              <a:rPr lang="en-US" sz="2200" b="1" dirty="0" smtClean="0">
                <a:solidFill>
                  <a:srgbClr val="00FF00"/>
                </a:solidFill>
              </a:rPr>
              <a:t>MK12 The Half Value Layer of any clinically used beams is measured. The HVLs measured in mm Al or Cu as appropriate are compared with the values obtained at commissioning. These tolerances acknowledge measurement uncertainty.</a:t>
            </a:r>
            <a:endParaRPr lang="en-US" sz="2200" b="1"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blinds(horizontal)">
                                      <p:cBhvr>
                                        <p:cTn id="2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28600" y="6203667"/>
            <a:ext cx="86106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graphicFrame>
        <p:nvGraphicFramePr>
          <p:cNvPr id="3" name="Object 2"/>
          <p:cNvGraphicFramePr>
            <a:graphicFrameLocks noChangeAspect="1"/>
          </p:cNvGraphicFramePr>
          <p:nvPr/>
        </p:nvGraphicFramePr>
        <p:xfrm>
          <a:off x="228600" y="1981200"/>
          <a:ext cx="8686800" cy="2971800"/>
        </p:xfrm>
        <a:graphic>
          <a:graphicData uri="http://schemas.openxmlformats.org/presentationml/2006/ole">
            <p:oleObj spid="_x0000_s219138" name="Worksheet" r:id="rId3" imgW="6419793" imgH="1419426" progId="Excel.Sheet.12">
              <p:embed/>
            </p:oleObj>
          </a:graphicData>
        </a:graphic>
      </p:graphicFrame>
      <p:sp>
        <p:nvSpPr>
          <p:cNvPr id="4" name="TextBox 3"/>
          <p:cNvSpPr txBox="1"/>
          <p:nvPr/>
        </p:nvSpPr>
        <p:spPr>
          <a:xfrm>
            <a:off x="304800" y="762000"/>
            <a:ext cx="5181600" cy="769441"/>
          </a:xfrm>
          <a:prstGeom prst="rect">
            <a:avLst/>
          </a:prstGeom>
          <a:noFill/>
        </p:spPr>
        <p:txBody>
          <a:bodyPr wrap="square" rtlCol="0">
            <a:spAutoFit/>
          </a:bodyPr>
          <a:lstStyle/>
          <a:p>
            <a:r>
              <a:rPr lang="en-US" sz="4400" b="1" i="1" dirty="0" smtClean="0">
                <a:solidFill>
                  <a:srgbClr val="FFC000"/>
                </a:solidFill>
              </a:rPr>
              <a:t>Annual Tests </a:t>
            </a:r>
            <a:endParaRPr lang="en-US" sz="4400" b="1" i="1" dirty="0">
              <a:solidFill>
                <a:srgbClr val="FFC000"/>
              </a:solidFill>
            </a:endParaRPr>
          </a:p>
        </p:txBody>
      </p:sp>
      <p:sp>
        <p:nvSpPr>
          <p:cNvPr id="5" name="Rectangle 4"/>
          <p:cNvSpPr/>
          <p:nvPr/>
        </p:nvSpPr>
        <p:spPr>
          <a:xfrm>
            <a:off x="381000" y="5181600"/>
            <a:ext cx="8153400" cy="369332"/>
          </a:xfrm>
          <a:prstGeom prst="rect">
            <a:avLst/>
          </a:prstGeom>
        </p:spPr>
        <p:txBody>
          <a:bodyPr wrap="square">
            <a:spAutoFit/>
          </a:bodyPr>
          <a:lstStyle/>
          <a:p>
            <a:r>
              <a:rPr lang="en-US" sz="1800" b="1" dirty="0" smtClean="0">
                <a:solidFill>
                  <a:srgbClr val="0000FF"/>
                </a:solidFill>
              </a:rPr>
              <a:t>Tolerance and Action Levels are specified in millimeters unless otherwise stated</a:t>
            </a:r>
            <a:endParaRPr lang="en-US" sz="1800" b="1" dirty="0">
              <a:solidFill>
                <a:srgbClr val="0000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81000" y="6203667"/>
            <a:ext cx="83820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3" name="Rectangle 2"/>
          <p:cNvSpPr/>
          <p:nvPr/>
        </p:nvSpPr>
        <p:spPr>
          <a:xfrm>
            <a:off x="381000" y="1143000"/>
            <a:ext cx="8305800" cy="2800767"/>
          </a:xfrm>
          <a:prstGeom prst="rect">
            <a:avLst/>
          </a:prstGeom>
        </p:spPr>
        <p:txBody>
          <a:bodyPr wrap="square">
            <a:spAutoFit/>
          </a:bodyPr>
          <a:lstStyle/>
          <a:p>
            <a:pPr lvl="0"/>
            <a:r>
              <a:rPr lang="es-MX" sz="1800" dirty="0" smtClean="0">
                <a:latin typeface="Arial" pitchFamily="34" charset="0"/>
                <a:ea typeface="Calibri" pitchFamily="34" charset="0"/>
                <a:cs typeface="Times New Roman" pitchFamily="18" charset="0"/>
              </a:rPr>
              <a:t>5.       Control de calidad de sistemas de planeación (3D) </a:t>
            </a:r>
            <a:endParaRPr lang="en-US" sz="1800" dirty="0" smtClean="0">
              <a:latin typeface="Arial" pitchFamily="34" charset="0"/>
            </a:endParaRPr>
          </a:p>
          <a:p>
            <a:pPr lvl="0"/>
            <a:r>
              <a:rPr lang="es-MX" sz="1800" dirty="0" smtClean="0">
                <a:latin typeface="Arial" pitchFamily="34" charset="0"/>
                <a:ea typeface="Calibri" pitchFamily="34" charset="0"/>
                <a:cs typeface="Times New Roman" pitchFamily="18" charset="0"/>
              </a:rPr>
              <a:t>	a. Control de calidad en sistemas de planeación-3D (Rayos X y haces 	de Electrones)</a:t>
            </a:r>
            <a:endParaRPr lang="en-US" sz="1800" dirty="0" smtClean="0">
              <a:latin typeface="Arial" pitchFamily="34" charset="0"/>
            </a:endParaRPr>
          </a:p>
          <a:p>
            <a:pPr lvl="0"/>
            <a:r>
              <a:rPr lang="es-MX" sz="1800" dirty="0" smtClean="0">
                <a:latin typeface="Arial" pitchFamily="34" charset="0"/>
                <a:ea typeface="Calibri" pitchFamily="34" charset="0"/>
                <a:cs typeface="Times New Roman" pitchFamily="18" charset="0"/>
              </a:rPr>
              <a:t>	b.  IMRT </a:t>
            </a:r>
            <a:endParaRPr lang="en-US" sz="1800" dirty="0" smtClean="0">
              <a:latin typeface="Arial" pitchFamily="34" charset="0"/>
            </a:endParaRPr>
          </a:p>
          <a:p>
            <a:pPr lvl="0"/>
            <a:r>
              <a:rPr lang="es-MX" sz="1800" dirty="0" smtClean="0">
                <a:latin typeface="Arial" pitchFamily="34" charset="0"/>
                <a:ea typeface="Calibri" pitchFamily="34" charset="0"/>
                <a:cs typeface="Times New Roman" pitchFamily="18" charset="0"/>
              </a:rPr>
              <a:t>6.       Nuevas tendencias en el Control de Calidad en Radioterapia</a:t>
            </a:r>
            <a:endParaRPr lang="en-US" sz="1800" dirty="0" smtClean="0">
              <a:latin typeface="Arial" pitchFamily="34" charset="0"/>
            </a:endParaRPr>
          </a:p>
          <a:p>
            <a:pPr lvl="0"/>
            <a:r>
              <a:rPr lang="es-MX" sz="1800" dirty="0" smtClean="0">
                <a:latin typeface="Arial" pitchFamily="34" charset="0"/>
                <a:ea typeface="Calibri" pitchFamily="34" charset="0"/>
                <a:cs typeface="Times New Roman" pitchFamily="18" charset="0"/>
              </a:rPr>
              <a:t>	a. FEMA (</a:t>
            </a:r>
            <a:r>
              <a:rPr lang="es-MX" sz="1800" dirty="0" err="1" smtClean="0">
                <a:latin typeface="Arial" pitchFamily="34" charset="0"/>
                <a:ea typeface="Calibri" pitchFamily="34" charset="0"/>
                <a:cs typeface="Times New Roman" pitchFamily="18" charset="0"/>
              </a:rPr>
              <a:t>Failure</a:t>
            </a:r>
            <a:r>
              <a:rPr lang="es-MX" sz="1800" dirty="0" smtClean="0">
                <a:latin typeface="Arial" pitchFamily="34" charset="0"/>
                <a:ea typeface="Calibri" pitchFamily="34" charset="0"/>
                <a:cs typeface="Times New Roman" pitchFamily="18" charset="0"/>
              </a:rPr>
              <a:t> </a:t>
            </a:r>
            <a:r>
              <a:rPr lang="es-MX" sz="1800" dirty="0" err="1" smtClean="0">
                <a:latin typeface="Arial" pitchFamily="34" charset="0"/>
                <a:ea typeface="Calibri" pitchFamily="34" charset="0"/>
                <a:cs typeface="Times New Roman" pitchFamily="18" charset="0"/>
              </a:rPr>
              <a:t>Mode</a:t>
            </a:r>
            <a:r>
              <a:rPr lang="es-MX" sz="1800" dirty="0" smtClean="0">
                <a:latin typeface="Arial" pitchFamily="34" charset="0"/>
                <a:ea typeface="Calibri" pitchFamily="34" charset="0"/>
                <a:cs typeface="Times New Roman" pitchFamily="18" charset="0"/>
              </a:rPr>
              <a:t> and </a:t>
            </a:r>
            <a:r>
              <a:rPr lang="es-MX" sz="1800" dirty="0" err="1" smtClean="0">
                <a:latin typeface="Arial" pitchFamily="34" charset="0"/>
                <a:ea typeface="Calibri" pitchFamily="34" charset="0"/>
                <a:cs typeface="Times New Roman" pitchFamily="18" charset="0"/>
              </a:rPr>
              <a:t>Effects</a:t>
            </a:r>
            <a:r>
              <a:rPr lang="es-MX" sz="1800" dirty="0" smtClean="0">
                <a:latin typeface="Arial" pitchFamily="34" charset="0"/>
                <a:ea typeface="Calibri" pitchFamily="34" charset="0"/>
                <a:cs typeface="Times New Roman" pitchFamily="18" charset="0"/>
              </a:rPr>
              <a:t> </a:t>
            </a:r>
            <a:r>
              <a:rPr lang="es-MX" sz="1800" dirty="0" err="1" smtClean="0">
                <a:latin typeface="Arial" pitchFamily="34" charset="0"/>
                <a:ea typeface="Calibri" pitchFamily="34" charset="0"/>
                <a:cs typeface="Times New Roman" pitchFamily="18" charset="0"/>
              </a:rPr>
              <a:t>Analysis</a:t>
            </a:r>
            <a:r>
              <a:rPr lang="es-MX" sz="1800" dirty="0" smtClean="0">
                <a:latin typeface="Arial" pitchFamily="34" charset="0"/>
                <a:ea typeface="Calibri" pitchFamily="34" charset="0"/>
                <a:cs typeface="Times New Roman" pitchFamily="18" charset="0"/>
              </a:rPr>
              <a:t>) y su uso como 	herramienta para el desarrollo de un programa efectivo de Garantía de 	Calidad en Radioterapia</a:t>
            </a:r>
          </a:p>
          <a:p>
            <a:pPr lvl="2"/>
            <a:r>
              <a:rPr lang="es-MX" sz="1800" dirty="0" smtClean="0">
                <a:latin typeface="Arial" pitchFamily="34" charset="0"/>
                <a:ea typeface="Calibri" pitchFamily="34" charset="0"/>
                <a:cs typeface="Times New Roman" pitchFamily="18" charset="0"/>
              </a:rPr>
              <a:t> b. Control “objetivo” de calidad en radioterapia</a:t>
            </a:r>
            <a:endParaRPr lang="es-MX" dirty="0" smtClean="0">
              <a:latin typeface="Arial" pitchFamily="34" charset="0"/>
              <a:ea typeface="Calibri" pitchFamily="34" charset="0"/>
              <a:cs typeface="Times New Roman" pitchFamily="18" charset="0"/>
            </a:endParaRPr>
          </a:p>
          <a:p>
            <a:pPr lvl="0"/>
            <a:endParaRPr lang="en-US" dirty="0" smtClean="0">
              <a:latin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04800" y="6203667"/>
            <a:ext cx="85344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3" name="Rectangle 2"/>
          <p:cNvSpPr/>
          <p:nvPr/>
        </p:nvSpPr>
        <p:spPr>
          <a:xfrm>
            <a:off x="304800" y="5181600"/>
            <a:ext cx="8534400" cy="800219"/>
          </a:xfrm>
          <a:prstGeom prst="rect">
            <a:avLst/>
          </a:prstGeom>
        </p:spPr>
        <p:txBody>
          <a:bodyPr wrap="square">
            <a:spAutoFit/>
          </a:bodyPr>
          <a:lstStyle/>
          <a:p>
            <a:endParaRPr lang="en-US" dirty="0" smtClean="0"/>
          </a:p>
          <a:p>
            <a:r>
              <a:rPr lang="en-US" sz="1600" b="1" i="1" dirty="0" err="1" smtClean="0"/>
              <a:t>Mehran</a:t>
            </a:r>
            <a:r>
              <a:rPr lang="en-US" sz="1600" b="1" i="1" dirty="0" smtClean="0"/>
              <a:t> </a:t>
            </a:r>
            <a:r>
              <a:rPr lang="en-US" sz="1600" b="1" i="1" dirty="0" err="1" smtClean="0"/>
              <a:t>Goharian</a:t>
            </a:r>
            <a:r>
              <a:rPr lang="en-US" sz="1600" b="1" i="1" dirty="0" smtClean="0"/>
              <a:t>, Ian </a:t>
            </a:r>
            <a:r>
              <a:rPr lang="en-US" sz="1600" b="1" i="1" dirty="0" err="1" smtClean="0"/>
              <a:t>Nygren</a:t>
            </a:r>
            <a:r>
              <a:rPr lang="en-US" sz="1600" b="1" i="1" dirty="0" smtClean="0"/>
              <a:t>, Mauro </a:t>
            </a:r>
            <a:r>
              <a:rPr lang="en-US" sz="1600" b="1" i="1" dirty="0" err="1" smtClean="0"/>
              <a:t>Tambasco</a:t>
            </a:r>
            <a:r>
              <a:rPr lang="en-US" sz="1600" b="1" i="1" dirty="0" smtClean="0"/>
              <a:t>, Jose Eduardo Villarreal Barajas, Angular dependence of the output of a </a:t>
            </a:r>
            <a:r>
              <a:rPr lang="en-US" sz="1600" b="1" i="1" dirty="0" err="1" smtClean="0"/>
              <a:t>kilovoltage</a:t>
            </a:r>
            <a:r>
              <a:rPr lang="en-US" sz="1600" b="1" i="1" dirty="0" smtClean="0"/>
              <a:t> X-ray therapy unit, JACMP  11(3), 2010. p276-280</a:t>
            </a:r>
          </a:p>
        </p:txBody>
      </p:sp>
      <p:pic>
        <p:nvPicPr>
          <p:cNvPr id="366594" name="Picture 2"/>
          <p:cNvPicPr>
            <a:picLocks noChangeAspect="1" noChangeArrowheads="1"/>
          </p:cNvPicPr>
          <p:nvPr/>
        </p:nvPicPr>
        <p:blipFill>
          <a:blip r:embed="rId2"/>
          <a:srcRect/>
          <a:stretch>
            <a:fillRect/>
          </a:stretch>
        </p:blipFill>
        <p:spPr bwMode="auto">
          <a:xfrm>
            <a:off x="381000" y="1524000"/>
            <a:ext cx="3962400" cy="2971800"/>
          </a:xfrm>
          <a:prstGeom prst="rect">
            <a:avLst/>
          </a:prstGeom>
          <a:noFill/>
          <a:ln w="9525">
            <a:noFill/>
            <a:miter lim="800000"/>
            <a:headEnd/>
            <a:tailEnd/>
          </a:ln>
          <a:effectLst/>
        </p:spPr>
      </p:pic>
      <p:pic>
        <p:nvPicPr>
          <p:cNvPr id="366595" name="Picture 3"/>
          <p:cNvPicPr>
            <a:picLocks noChangeAspect="1" noChangeArrowheads="1"/>
          </p:cNvPicPr>
          <p:nvPr/>
        </p:nvPicPr>
        <p:blipFill>
          <a:blip r:embed="rId3"/>
          <a:srcRect/>
          <a:stretch>
            <a:fillRect/>
          </a:stretch>
        </p:blipFill>
        <p:spPr bwMode="auto">
          <a:xfrm>
            <a:off x="4648200" y="1524000"/>
            <a:ext cx="3937000" cy="2952750"/>
          </a:xfrm>
          <a:prstGeom prst="rect">
            <a:avLst/>
          </a:prstGeom>
          <a:noFill/>
          <a:ln w="9525">
            <a:noFill/>
            <a:miter lim="800000"/>
            <a:headEnd/>
            <a:tailEnd/>
          </a:ln>
          <a:effectLst/>
        </p:spPr>
      </p:pic>
      <p:sp>
        <p:nvSpPr>
          <p:cNvPr id="6" name="TextBox 5"/>
          <p:cNvSpPr txBox="1"/>
          <p:nvPr/>
        </p:nvSpPr>
        <p:spPr>
          <a:xfrm>
            <a:off x="990600" y="457200"/>
            <a:ext cx="7620000" cy="830997"/>
          </a:xfrm>
          <a:prstGeom prst="rect">
            <a:avLst/>
          </a:prstGeom>
          <a:noFill/>
        </p:spPr>
        <p:txBody>
          <a:bodyPr wrap="square" rtlCol="0">
            <a:spAutoFit/>
          </a:bodyPr>
          <a:lstStyle/>
          <a:p>
            <a:pPr algn="ctr"/>
            <a:r>
              <a:rPr lang="en-US" sz="4800" dirty="0" smtClean="0"/>
              <a:t>Unexpected output variation </a:t>
            </a:r>
            <a:endParaRPr lang="en-US" sz="4800" dirty="0"/>
          </a:p>
        </p:txBody>
      </p:sp>
      <p:sp>
        <p:nvSpPr>
          <p:cNvPr id="7" name="TextBox 6"/>
          <p:cNvSpPr txBox="1"/>
          <p:nvPr/>
        </p:nvSpPr>
        <p:spPr>
          <a:xfrm>
            <a:off x="5181600" y="4572000"/>
            <a:ext cx="2667000" cy="461665"/>
          </a:xfrm>
          <a:prstGeom prst="rect">
            <a:avLst/>
          </a:prstGeom>
          <a:noFill/>
        </p:spPr>
        <p:txBody>
          <a:bodyPr wrap="square" rtlCol="0">
            <a:spAutoFit/>
          </a:bodyPr>
          <a:lstStyle/>
          <a:p>
            <a:pPr algn="ctr"/>
            <a:r>
              <a:rPr lang="en-US" sz="2400" b="1" dirty="0" smtClean="0"/>
              <a:t>Head rotation </a:t>
            </a:r>
            <a:endParaRPr lang="en-US" sz="2400" b="1" dirty="0"/>
          </a:p>
        </p:txBody>
      </p:sp>
      <p:sp>
        <p:nvSpPr>
          <p:cNvPr id="8" name="TextBox 7"/>
          <p:cNvSpPr txBox="1"/>
          <p:nvPr/>
        </p:nvSpPr>
        <p:spPr>
          <a:xfrm>
            <a:off x="1066800" y="4648200"/>
            <a:ext cx="2667000" cy="461665"/>
          </a:xfrm>
          <a:prstGeom prst="rect">
            <a:avLst/>
          </a:prstGeom>
          <a:noFill/>
        </p:spPr>
        <p:txBody>
          <a:bodyPr wrap="square" rtlCol="0">
            <a:spAutoFit/>
          </a:bodyPr>
          <a:lstStyle/>
          <a:p>
            <a:pPr algn="ctr"/>
            <a:r>
              <a:rPr lang="en-US" sz="2400" b="1" dirty="0" smtClean="0"/>
              <a:t>Head tilt </a:t>
            </a:r>
            <a:endParaRPr lang="en-US" sz="240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81000" y="6203667"/>
            <a:ext cx="83820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pic>
        <p:nvPicPr>
          <p:cNvPr id="367618" name="Picture 2"/>
          <p:cNvPicPr>
            <a:picLocks noChangeAspect="1" noChangeArrowheads="1"/>
          </p:cNvPicPr>
          <p:nvPr/>
        </p:nvPicPr>
        <p:blipFill>
          <a:blip r:embed="rId2"/>
          <a:srcRect/>
          <a:stretch>
            <a:fillRect/>
          </a:stretch>
        </p:blipFill>
        <p:spPr bwMode="auto">
          <a:xfrm>
            <a:off x="1143000" y="533400"/>
            <a:ext cx="5029200" cy="2495550"/>
          </a:xfrm>
          <a:prstGeom prst="rect">
            <a:avLst/>
          </a:prstGeom>
          <a:noFill/>
          <a:ln w="9525">
            <a:noFill/>
            <a:miter lim="800000"/>
            <a:headEnd/>
            <a:tailEnd/>
          </a:ln>
          <a:effectLst/>
        </p:spPr>
      </p:pic>
      <p:pic>
        <p:nvPicPr>
          <p:cNvPr id="367619" name="Picture 3"/>
          <p:cNvPicPr>
            <a:picLocks noChangeAspect="1" noChangeArrowheads="1"/>
          </p:cNvPicPr>
          <p:nvPr/>
        </p:nvPicPr>
        <p:blipFill>
          <a:blip r:embed="rId3"/>
          <a:srcRect/>
          <a:stretch>
            <a:fillRect/>
          </a:stretch>
        </p:blipFill>
        <p:spPr bwMode="auto">
          <a:xfrm>
            <a:off x="1143000" y="3276600"/>
            <a:ext cx="5114925" cy="2705100"/>
          </a:xfrm>
          <a:prstGeom prst="rect">
            <a:avLst/>
          </a:prstGeom>
          <a:noFill/>
          <a:ln w="9525">
            <a:noFill/>
            <a:miter lim="800000"/>
            <a:headEnd/>
            <a:tailEnd/>
          </a:ln>
          <a:effectLst/>
        </p:spPr>
      </p:pic>
      <p:sp>
        <p:nvSpPr>
          <p:cNvPr id="5" name="TextBox 4"/>
          <p:cNvSpPr txBox="1"/>
          <p:nvPr/>
        </p:nvSpPr>
        <p:spPr>
          <a:xfrm>
            <a:off x="5029200" y="1905000"/>
            <a:ext cx="762000" cy="307777"/>
          </a:xfrm>
          <a:prstGeom prst="rect">
            <a:avLst/>
          </a:prstGeom>
          <a:noFill/>
        </p:spPr>
        <p:txBody>
          <a:bodyPr wrap="square" rtlCol="0">
            <a:spAutoFit/>
          </a:bodyPr>
          <a:lstStyle/>
          <a:p>
            <a:r>
              <a:rPr lang="en-US" b="1" dirty="0" smtClean="0">
                <a:solidFill>
                  <a:schemeClr val="bg1"/>
                </a:solidFill>
              </a:rPr>
              <a:t>75 </a:t>
            </a:r>
            <a:r>
              <a:rPr lang="en-US" b="1" dirty="0" err="1" smtClean="0">
                <a:solidFill>
                  <a:schemeClr val="bg1"/>
                </a:solidFill>
              </a:rPr>
              <a:t>kVp</a:t>
            </a:r>
            <a:endParaRPr lang="en-US" b="1" dirty="0">
              <a:solidFill>
                <a:schemeClr val="bg1"/>
              </a:solidFill>
            </a:endParaRPr>
          </a:p>
        </p:txBody>
      </p:sp>
      <p:sp>
        <p:nvSpPr>
          <p:cNvPr id="6" name="TextBox 5"/>
          <p:cNvSpPr txBox="1"/>
          <p:nvPr/>
        </p:nvSpPr>
        <p:spPr>
          <a:xfrm>
            <a:off x="4800600" y="4876800"/>
            <a:ext cx="990600" cy="307777"/>
          </a:xfrm>
          <a:prstGeom prst="rect">
            <a:avLst/>
          </a:prstGeom>
          <a:noFill/>
        </p:spPr>
        <p:txBody>
          <a:bodyPr wrap="square" rtlCol="0">
            <a:spAutoFit/>
          </a:bodyPr>
          <a:lstStyle/>
          <a:p>
            <a:r>
              <a:rPr lang="en-US" b="1" dirty="0" smtClean="0">
                <a:solidFill>
                  <a:schemeClr val="bg1"/>
                </a:solidFill>
              </a:rPr>
              <a:t>225 </a:t>
            </a:r>
            <a:r>
              <a:rPr lang="en-US" b="1" dirty="0" err="1" smtClean="0">
                <a:solidFill>
                  <a:schemeClr val="bg1"/>
                </a:solidFill>
              </a:rPr>
              <a:t>kVp</a:t>
            </a:r>
            <a:endParaRPr lang="en-US" b="1" dirty="0">
              <a:solidFill>
                <a:schemeClr val="bg1"/>
              </a:solidFill>
            </a:endParaRPr>
          </a:p>
        </p:txBody>
      </p:sp>
      <p:pic>
        <p:nvPicPr>
          <p:cNvPr id="7" name="Picture 2"/>
          <p:cNvPicPr>
            <a:picLocks noChangeAspect="1" noChangeArrowheads="1"/>
          </p:cNvPicPr>
          <p:nvPr/>
        </p:nvPicPr>
        <p:blipFill>
          <a:blip r:embed="rId4" cstate="print"/>
          <a:srcRect/>
          <a:stretch>
            <a:fillRect/>
          </a:stretch>
        </p:blipFill>
        <p:spPr bwMode="auto">
          <a:xfrm>
            <a:off x="6578600" y="2362200"/>
            <a:ext cx="2133600" cy="1600200"/>
          </a:xfrm>
          <a:prstGeom prst="rect">
            <a:avLst/>
          </a:prstGeom>
          <a:noFill/>
          <a:ln w="9525">
            <a:noFill/>
            <a:miter lim="800000"/>
            <a:headEnd/>
            <a:tailEnd/>
          </a:ln>
          <a:effectLst/>
        </p:spPr>
      </p:pic>
      <p:sp>
        <p:nvSpPr>
          <p:cNvPr id="9" name="TextBox 8"/>
          <p:cNvSpPr txBox="1"/>
          <p:nvPr/>
        </p:nvSpPr>
        <p:spPr>
          <a:xfrm>
            <a:off x="228600" y="3124200"/>
            <a:ext cx="1371600" cy="369332"/>
          </a:xfrm>
          <a:prstGeom prst="rect">
            <a:avLst/>
          </a:prstGeom>
          <a:noFill/>
        </p:spPr>
        <p:txBody>
          <a:bodyPr wrap="square" rtlCol="0">
            <a:spAutoFit/>
          </a:bodyPr>
          <a:lstStyle/>
          <a:p>
            <a:r>
              <a:rPr lang="en-US" sz="1800" b="1" dirty="0" smtClean="0">
                <a:solidFill>
                  <a:srgbClr val="66FFFF"/>
                </a:solidFill>
              </a:rPr>
              <a:t>Output </a:t>
            </a:r>
            <a:endParaRPr lang="en-US" sz="1800" b="1" dirty="0">
              <a:solidFill>
                <a:srgbClr val="66FFFF"/>
              </a:solidFill>
            </a:endParaRPr>
          </a:p>
        </p:txBody>
      </p:sp>
      <p:cxnSp>
        <p:nvCxnSpPr>
          <p:cNvPr id="15" name="Straight Arrow Connector 14"/>
          <p:cNvCxnSpPr/>
          <p:nvPr/>
        </p:nvCxnSpPr>
        <p:spPr>
          <a:xfrm rot="16200000" flipH="1">
            <a:off x="984766" y="3282434"/>
            <a:ext cx="316468" cy="76200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62000" y="2362200"/>
            <a:ext cx="838200" cy="76200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77000" y="4191000"/>
            <a:ext cx="2667000" cy="461665"/>
          </a:xfrm>
          <a:prstGeom prst="rect">
            <a:avLst/>
          </a:prstGeom>
          <a:noFill/>
        </p:spPr>
        <p:txBody>
          <a:bodyPr wrap="square" rtlCol="0">
            <a:spAutoFit/>
          </a:bodyPr>
          <a:lstStyle/>
          <a:p>
            <a:pPr algn="ctr"/>
            <a:r>
              <a:rPr lang="en-US" sz="2400" b="1" dirty="0" smtClean="0"/>
              <a:t>Head tilt </a:t>
            </a:r>
            <a:endParaRPr lang="en-US" sz="2400"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04800" y="6203667"/>
            <a:ext cx="85344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pic>
        <p:nvPicPr>
          <p:cNvPr id="368642" name="Picture 2"/>
          <p:cNvPicPr>
            <a:picLocks noChangeAspect="1" noChangeArrowheads="1"/>
          </p:cNvPicPr>
          <p:nvPr/>
        </p:nvPicPr>
        <p:blipFill>
          <a:blip r:embed="rId2"/>
          <a:srcRect/>
          <a:stretch>
            <a:fillRect/>
          </a:stretch>
        </p:blipFill>
        <p:spPr bwMode="auto">
          <a:xfrm>
            <a:off x="1447800" y="762000"/>
            <a:ext cx="5334000" cy="2743200"/>
          </a:xfrm>
          <a:prstGeom prst="rect">
            <a:avLst/>
          </a:prstGeom>
          <a:noFill/>
          <a:ln w="9525">
            <a:noFill/>
            <a:miter lim="800000"/>
            <a:headEnd/>
            <a:tailEnd/>
          </a:ln>
          <a:effectLst/>
        </p:spPr>
      </p:pic>
      <p:pic>
        <p:nvPicPr>
          <p:cNvPr id="368643" name="Picture 3"/>
          <p:cNvPicPr>
            <a:picLocks noChangeAspect="1" noChangeArrowheads="1"/>
          </p:cNvPicPr>
          <p:nvPr/>
        </p:nvPicPr>
        <p:blipFill>
          <a:blip r:embed="rId3"/>
          <a:srcRect/>
          <a:stretch>
            <a:fillRect/>
          </a:stretch>
        </p:blipFill>
        <p:spPr bwMode="auto">
          <a:xfrm>
            <a:off x="1447800" y="3657600"/>
            <a:ext cx="5334000" cy="2314575"/>
          </a:xfrm>
          <a:prstGeom prst="rect">
            <a:avLst/>
          </a:prstGeom>
          <a:noFill/>
          <a:ln w="9525">
            <a:noFill/>
            <a:miter lim="800000"/>
            <a:headEnd/>
            <a:tailEnd/>
          </a:ln>
          <a:effectLst/>
        </p:spPr>
      </p:pic>
      <p:sp>
        <p:nvSpPr>
          <p:cNvPr id="5" name="TextBox 4"/>
          <p:cNvSpPr txBox="1"/>
          <p:nvPr/>
        </p:nvSpPr>
        <p:spPr>
          <a:xfrm>
            <a:off x="228600" y="3124200"/>
            <a:ext cx="1371600" cy="369332"/>
          </a:xfrm>
          <a:prstGeom prst="rect">
            <a:avLst/>
          </a:prstGeom>
          <a:noFill/>
        </p:spPr>
        <p:txBody>
          <a:bodyPr wrap="square" rtlCol="0">
            <a:spAutoFit/>
          </a:bodyPr>
          <a:lstStyle/>
          <a:p>
            <a:r>
              <a:rPr lang="en-US" sz="1800" b="1" dirty="0" smtClean="0">
                <a:solidFill>
                  <a:srgbClr val="66FFFF"/>
                </a:solidFill>
              </a:rPr>
              <a:t>Output </a:t>
            </a:r>
            <a:endParaRPr lang="en-US" sz="1800" b="1" dirty="0">
              <a:solidFill>
                <a:srgbClr val="66FFFF"/>
              </a:solidFill>
            </a:endParaRPr>
          </a:p>
        </p:txBody>
      </p:sp>
      <p:cxnSp>
        <p:nvCxnSpPr>
          <p:cNvPr id="7" name="Straight Arrow Connector 6"/>
          <p:cNvCxnSpPr/>
          <p:nvPr/>
        </p:nvCxnSpPr>
        <p:spPr>
          <a:xfrm flipV="1">
            <a:off x="762000" y="2362200"/>
            <a:ext cx="914400" cy="83820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62000" y="3505200"/>
            <a:ext cx="838200" cy="45720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p:nvPicPr>
        <p:blipFill>
          <a:blip r:embed="rId4" cstate="print"/>
          <a:srcRect/>
          <a:stretch>
            <a:fillRect/>
          </a:stretch>
        </p:blipFill>
        <p:spPr bwMode="auto">
          <a:xfrm>
            <a:off x="6934200" y="2514600"/>
            <a:ext cx="1905000" cy="1428750"/>
          </a:xfrm>
          <a:prstGeom prst="rect">
            <a:avLst/>
          </a:prstGeom>
          <a:noFill/>
          <a:ln w="9525">
            <a:noFill/>
            <a:miter lim="800000"/>
            <a:headEnd/>
            <a:tailEnd/>
          </a:ln>
          <a:effectLst/>
        </p:spPr>
      </p:pic>
      <p:sp>
        <p:nvSpPr>
          <p:cNvPr id="10" name="TextBox 9"/>
          <p:cNvSpPr txBox="1"/>
          <p:nvPr/>
        </p:nvSpPr>
        <p:spPr>
          <a:xfrm>
            <a:off x="6477000" y="4038600"/>
            <a:ext cx="2667000" cy="461665"/>
          </a:xfrm>
          <a:prstGeom prst="rect">
            <a:avLst/>
          </a:prstGeom>
          <a:noFill/>
        </p:spPr>
        <p:txBody>
          <a:bodyPr wrap="square" rtlCol="0">
            <a:spAutoFit/>
          </a:bodyPr>
          <a:lstStyle/>
          <a:p>
            <a:pPr algn="ctr"/>
            <a:r>
              <a:rPr lang="en-US" sz="2400" b="1" dirty="0" smtClean="0"/>
              <a:t>Head rotation </a:t>
            </a:r>
            <a:endParaRPr lang="en-US" sz="2400"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57200" y="6203667"/>
            <a:ext cx="83058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graphicFrame>
        <p:nvGraphicFramePr>
          <p:cNvPr id="3" name="Object 2"/>
          <p:cNvGraphicFramePr>
            <a:graphicFrameLocks noChangeAspect="1"/>
          </p:cNvGraphicFramePr>
          <p:nvPr/>
        </p:nvGraphicFramePr>
        <p:xfrm>
          <a:off x="533400" y="1676400"/>
          <a:ext cx="8189068" cy="3962400"/>
        </p:xfrm>
        <a:graphic>
          <a:graphicData uri="http://schemas.openxmlformats.org/presentationml/2006/ole">
            <p:oleObj spid="_x0000_s713730" name="Worksheet" r:id="rId3" imgW="7315200" imgH="2685900" progId="Excel.Sheet.8">
              <p:embed/>
            </p:oleObj>
          </a:graphicData>
        </a:graphic>
      </p:graphicFrame>
      <p:sp>
        <p:nvSpPr>
          <p:cNvPr id="4" name="TextBox 3"/>
          <p:cNvSpPr txBox="1"/>
          <p:nvPr/>
        </p:nvSpPr>
        <p:spPr>
          <a:xfrm>
            <a:off x="228600" y="381000"/>
            <a:ext cx="8763000" cy="584775"/>
          </a:xfrm>
          <a:prstGeom prst="rect">
            <a:avLst/>
          </a:prstGeom>
          <a:noFill/>
        </p:spPr>
        <p:txBody>
          <a:bodyPr wrap="square" rtlCol="0">
            <a:spAutoFit/>
          </a:bodyPr>
          <a:lstStyle/>
          <a:p>
            <a:r>
              <a:rPr lang="en-US" sz="3200" b="1" i="1" dirty="0" err="1" smtClean="0">
                <a:solidFill>
                  <a:srgbClr val="00FF00"/>
                </a:solidFill>
              </a:rPr>
              <a:t>Orthovoltage</a:t>
            </a:r>
            <a:r>
              <a:rPr lang="en-US" sz="3200" b="1" i="1" dirty="0" smtClean="0">
                <a:solidFill>
                  <a:srgbClr val="00FF00"/>
                </a:solidFill>
              </a:rPr>
              <a:t>  X ray Therapy Machines – Monthly  </a:t>
            </a:r>
            <a:endParaRPr lang="en-US" sz="3200" b="1" i="1" dirty="0">
              <a:solidFill>
                <a:srgbClr val="00FF00"/>
              </a:solidFill>
            </a:endParaRPr>
          </a:p>
        </p:txBody>
      </p:sp>
      <p:sp>
        <p:nvSpPr>
          <p:cNvPr id="5" name="TextBox 4"/>
          <p:cNvSpPr txBox="1"/>
          <p:nvPr/>
        </p:nvSpPr>
        <p:spPr>
          <a:xfrm>
            <a:off x="533400" y="990600"/>
            <a:ext cx="7924800" cy="584775"/>
          </a:xfrm>
          <a:prstGeom prst="rect">
            <a:avLst/>
          </a:prstGeom>
          <a:noFill/>
        </p:spPr>
        <p:txBody>
          <a:bodyPr wrap="square" rtlCol="0">
            <a:spAutoFit/>
          </a:bodyPr>
          <a:lstStyle/>
          <a:p>
            <a:pPr algn="ctr"/>
            <a:r>
              <a:rPr lang="en-US" sz="3200" b="1" dirty="0" smtClean="0"/>
              <a:t>Draft 2012 </a:t>
            </a:r>
            <a:endParaRPr lang="en-US" sz="3200"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
          <p:cNvSpPr>
            <a:spLocks noChangeArrowheads="1"/>
          </p:cNvSpPr>
          <p:nvPr/>
        </p:nvSpPr>
        <p:spPr bwMode="auto">
          <a:xfrm>
            <a:off x="228600" y="1828800"/>
            <a:ext cx="87630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MX" sz="3600" b="1" dirty="0" smtClean="0">
                <a:solidFill>
                  <a:schemeClr val="tx1">
                    <a:lumMod val="95000"/>
                  </a:schemeClr>
                </a:solidFill>
              </a:rPr>
              <a:t>Control de calidad  de unidades de terapia superficial (75kVp – 300 </a:t>
            </a:r>
            <a:r>
              <a:rPr lang="es-MX" sz="3600" b="1" dirty="0" err="1" smtClean="0">
                <a:solidFill>
                  <a:schemeClr val="tx1">
                    <a:lumMod val="95000"/>
                  </a:schemeClr>
                </a:solidFill>
              </a:rPr>
              <a:t>kVp</a:t>
            </a:r>
            <a:r>
              <a:rPr lang="es-MX" sz="3600" b="1" dirty="0" smtClean="0">
                <a:solidFill>
                  <a:schemeClr val="tx1">
                    <a:lumMod val="95000"/>
                  </a:schemeClr>
                </a:solidFill>
              </a:rPr>
              <a:t>)</a:t>
            </a:r>
          </a:p>
          <a:p>
            <a:endParaRPr lang="en-US" sz="3600" dirty="0" smtClean="0">
              <a:solidFill>
                <a:schemeClr val="tx1">
                  <a:lumMod val="95000"/>
                </a:schemeClr>
              </a:solidFill>
            </a:endParaRPr>
          </a:p>
          <a:p>
            <a:pPr>
              <a:buFont typeface="Wingdings" pitchFamily="2" charset="2"/>
              <a:buChar char="ü"/>
            </a:pPr>
            <a:r>
              <a:rPr lang="es-MX" sz="3200" dirty="0" smtClean="0">
                <a:solidFill>
                  <a:schemeClr val="tx1">
                    <a:lumMod val="95000"/>
                  </a:schemeClr>
                </a:solidFill>
              </a:rPr>
              <a:t> </a:t>
            </a:r>
            <a:r>
              <a:rPr lang="es-MX" sz="2800" dirty="0" smtClean="0">
                <a:solidFill>
                  <a:schemeClr val="tx1">
                    <a:lumMod val="95000"/>
                  </a:schemeClr>
                </a:solidFill>
                <a:latin typeface="Arial" pitchFamily="34" charset="0"/>
                <a:cs typeface="Arial" pitchFamily="34" charset="0"/>
              </a:rPr>
              <a:t>Control de calidad de los equipos de rayos X</a:t>
            </a:r>
            <a:endParaRPr lang="en-US" sz="2800" dirty="0" smtClean="0">
              <a:solidFill>
                <a:schemeClr val="tx1">
                  <a:lumMod val="95000"/>
                </a:schemeClr>
              </a:solidFill>
              <a:latin typeface="Arial" pitchFamily="34" charset="0"/>
              <a:cs typeface="Arial" pitchFamily="34" charset="0"/>
            </a:endParaRPr>
          </a:p>
          <a:p>
            <a:pPr>
              <a:buFont typeface="Wingdings" pitchFamily="2" charset="2"/>
              <a:buChar char="ü"/>
            </a:pPr>
            <a:r>
              <a:rPr lang="es-MX" sz="2800" dirty="0" smtClean="0">
                <a:solidFill>
                  <a:schemeClr val="tx1">
                    <a:lumMod val="95000"/>
                  </a:schemeClr>
                </a:solidFill>
              </a:rPr>
              <a:t> </a:t>
            </a:r>
            <a:r>
              <a:rPr lang="es-MX" sz="2800" dirty="0" smtClean="0">
                <a:solidFill>
                  <a:srgbClr val="7030A0"/>
                </a:solidFill>
                <a:latin typeface="Arial" pitchFamily="34" charset="0"/>
                <a:cs typeface="Arial" pitchFamily="34" charset="0"/>
              </a:rPr>
              <a:t>Control de calidad del sistema de cálculo de dosis    </a:t>
            </a:r>
            <a:endParaRPr lang="en-US" sz="2800" dirty="0" smtClean="0">
              <a:solidFill>
                <a:srgbClr val="7030A0"/>
              </a:solidFill>
              <a:latin typeface="Arial" pitchFamily="34" charset="0"/>
              <a:cs typeface="Arial" pitchFamily="34" charset="0"/>
            </a:endParaRPr>
          </a:p>
        </p:txBody>
      </p:sp>
      <p:sp>
        <p:nvSpPr>
          <p:cNvPr id="3" name="TextBox 2"/>
          <p:cNvSpPr txBox="1"/>
          <p:nvPr/>
        </p:nvSpPr>
        <p:spPr>
          <a:xfrm>
            <a:off x="2743200" y="533400"/>
            <a:ext cx="3429000" cy="1200329"/>
          </a:xfrm>
          <a:prstGeom prst="rect">
            <a:avLst/>
          </a:prstGeom>
          <a:noFill/>
        </p:spPr>
        <p:txBody>
          <a:bodyPr wrap="square" rtlCol="0">
            <a:spAutoFit/>
          </a:bodyPr>
          <a:lstStyle/>
          <a:p>
            <a:pPr algn="ctr"/>
            <a:r>
              <a:rPr lang="en-US" sz="7200" b="1" dirty="0" err="1" smtClean="0">
                <a:solidFill>
                  <a:schemeClr val="accent6">
                    <a:lumMod val="20000"/>
                    <a:lumOff val="80000"/>
                  </a:schemeClr>
                </a:solidFill>
              </a:rPr>
              <a:t>Tema</a:t>
            </a:r>
            <a:r>
              <a:rPr lang="en-US" sz="7200" b="1" dirty="0" smtClean="0">
                <a:solidFill>
                  <a:schemeClr val="accent6">
                    <a:lumMod val="20000"/>
                    <a:lumOff val="80000"/>
                  </a:schemeClr>
                </a:solidFill>
              </a:rPr>
              <a:t> 2 </a:t>
            </a:r>
            <a:endParaRPr lang="en-US" sz="7200" b="1" dirty="0">
              <a:solidFill>
                <a:schemeClr val="accent6">
                  <a:lumMod val="20000"/>
                  <a:lumOff val="80000"/>
                </a:schemeClr>
              </a:solidFill>
            </a:endParaRPr>
          </a:p>
        </p:txBody>
      </p:sp>
      <p:sp>
        <p:nvSpPr>
          <p:cNvPr id="5" name="Footer Placeholder 7"/>
          <p:cNvSpPr>
            <a:spLocks noGrp="1"/>
          </p:cNvSpPr>
          <p:nvPr>
            <p:ph type="ftr" sz="quarter" idx="11"/>
          </p:nvPr>
        </p:nvSpPr>
        <p:spPr>
          <a:xfrm>
            <a:off x="304800" y="6245225"/>
            <a:ext cx="8534400" cy="476250"/>
          </a:xfrm>
        </p:spPr>
        <p:txBody>
          <a:bodyPr/>
          <a:lstStyle/>
          <a:p>
            <a:r>
              <a:rPr lang="en-US" sz="1600" b="1" i="1" dirty="0" smtClean="0">
                <a:solidFill>
                  <a:schemeClr val="tx1"/>
                </a:solidFill>
              </a:rPr>
              <a:t>XII Mexican Symposium on Medical Physics, HARAO, Oaxaca Mexico, 16-18 </a:t>
            </a:r>
            <a:r>
              <a:rPr lang="en-US" sz="1600" b="1" i="1" dirty="0" err="1" smtClean="0">
                <a:solidFill>
                  <a:schemeClr val="tx1"/>
                </a:solidFill>
              </a:rPr>
              <a:t>Marzo</a:t>
            </a:r>
            <a:r>
              <a:rPr lang="en-US" sz="1600" b="1" i="1" dirty="0" smtClean="0">
                <a:solidFill>
                  <a:schemeClr val="tx1"/>
                </a:solidFill>
              </a:rPr>
              <a:t> 2012</a:t>
            </a:r>
            <a:endParaRPr lang="en-US" sz="1600" b="1"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9441">
                                            <p:txEl>
                                              <p:pRg st="3" end="3"/>
                                            </p:txEl>
                                          </p:spTgt>
                                        </p:tgtEl>
                                        <p:attrNameLst>
                                          <p:attrName>style.visibility</p:attrName>
                                        </p:attrNameLst>
                                      </p:cBhvr>
                                      <p:to>
                                        <p:strVal val="visible"/>
                                      </p:to>
                                    </p:set>
                                    <p:animEffect transition="in" filter="blinds(horizontal)">
                                      <p:cBhvr>
                                        <p:cTn id="7" dur="500"/>
                                        <p:tgtEl>
                                          <p:spTgt spid="1894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81000" y="6203667"/>
            <a:ext cx="83058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5" name="Rectangle 4"/>
          <p:cNvSpPr/>
          <p:nvPr/>
        </p:nvSpPr>
        <p:spPr>
          <a:xfrm>
            <a:off x="381000" y="1752600"/>
            <a:ext cx="8229600" cy="954107"/>
          </a:xfrm>
          <a:prstGeom prst="rect">
            <a:avLst/>
          </a:prstGeom>
        </p:spPr>
        <p:txBody>
          <a:bodyPr wrap="square">
            <a:spAutoFit/>
          </a:bodyPr>
          <a:lstStyle/>
          <a:p>
            <a:pPr algn="ctr"/>
            <a:r>
              <a:rPr lang="en-US" sz="2800" dirty="0" smtClean="0"/>
              <a:t>AAPM protocol for 40–300 kV x-ray beam dosimetry</a:t>
            </a:r>
          </a:p>
          <a:p>
            <a:pPr algn="ctr"/>
            <a:r>
              <a:rPr lang="en-US" sz="2800" dirty="0" smtClean="0"/>
              <a:t>in radiotherapy and radiobiology</a:t>
            </a:r>
            <a:endParaRPr lang="en-US" sz="2800" dirty="0"/>
          </a:p>
        </p:txBody>
      </p:sp>
      <p:sp>
        <p:nvSpPr>
          <p:cNvPr id="6" name="Rectangle 5"/>
          <p:cNvSpPr/>
          <p:nvPr/>
        </p:nvSpPr>
        <p:spPr>
          <a:xfrm>
            <a:off x="2819400" y="2895600"/>
            <a:ext cx="3895618" cy="461665"/>
          </a:xfrm>
          <a:prstGeom prst="rect">
            <a:avLst/>
          </a:prstGeom>
        </p:spPr>
        <p:txBody>
          <a:bodyPr wrap="none">
            <a:spAutoFit/>
          </a:bodyPr>
          <a:lstStyle/>
          <a:p>
            <a:r>
              <a:rPr lang="en-US" sz="2400" b="1" i="1" dirty="0" smtClean="0"/>
              <a:t>Med. Phys. 28 (6), June 2001</a:t>
            </a:r>
            <a:endParaRPr lang="en-US" sz="2400" b="1" i="1" dirty="0"/>
          </a:p>
        </p:txBody>
      </p:sp>
      <p:sp>
        <p:nvSpPr>
          <p:cNvPr id="7" name="TextBox 6"/>
          <p:cNvSpPr txBox="1"/>
          <p:nvPr/>
        </p:nvSpPr>
        <p:spPr>
          <a:xfrm>
            <a:off x="3657600" y="533400"/>
            <a:ext cx="1828800" cy="830997"/>
          </a:xfrm>
          <a:prstGeom prst="rect">
            <a:avLst/>
          </a:prstGeom>
          <a:noFill/>
        </p:spPr>
        <p:txBody>
          <a:bodyPr wrap="square" rtlCol="0">
            <a:spAutoFit/>
          </a:bodyPr>
          <a:lstStyle/>
          <a:p>
            <a:r>
              <a:rPr lang="en-US" sz="4800" dirty="0" smtClean="0"/>
              <a:t>TG61</a:t>
            </a:r>
            <a:endParaRPr lang="en-US" sz="4800" dirty="0"/>
          </a:p>
        </p:txBody>
      </p:sp>
      <p:graphicFrame>
        <p:nvGraphicFramePr>
          <p:cNvPr id="8" name="Object 7"/>
          <p:cNvGraphicFramePr>
            <a:graphicFrameLocks noChangeAspect="1"/>
          </p:cNvGraphicFramePr>
          <p:nvPr/>
        </p:nvGraphicFramePr>
        <p:xfrm>
          <a:off x="4114800" y="3581400"/>
          <a:ext cx="914400" cy="857250"/>
        </p:xfrm>
        <a:graphic>
          <a:graphicData uri="http://schemas.openxmlformats.org/presentationml/2006/ole">
            <p:oleObj spid="_x0000_s659458" name="Worksheet" showAsIcon="1" r:id="rId3" imgW="914400" imgH="857160" progId="Excel.Sheet.8">
              <p:link updateAutomatic="1"/>
            </p:oleObj>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52400" y="6203667"/>
            <a:ext cx="85344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4" name="TextBox 3"/>
          <p:cNvSpPr txBox="1"/>
          <p:nvPr/>
        </p:nvSpPr>
        <p:spPr>
          <a:xfrm>
            <a:off x="457200" y="1295400"/>
            <a:ext cx="8382000" cy="769441"/>
          </a:xfrm>
          <a:prstGeom prst="rect">
            <a:avLst/>
          </a:prstGeom>
          <a:noFill/>
        </p:spPr>
        <p:txBody>
          <a:bodyPr wrap="square" rtlCol="0">
            <a:spAutoFit/>
          </a:bodyPr>
          <a:lstStyle/>
          <a:p>
            <a:r>
              <a:rPr lang="en-US" sz="4400" dirty="0" err="1" smtClean="0"/>
              <a:t>Orthovoltage</a:t>
            </a:r>
            <a:r>
              <a:rPr lang="en-US" sz="4400" dirty="0" smtClean="0"/>
              <a:t> time/dose calculations </a:t>
            </a:r>
            <a:endParaRPr lang="en-US" sz="4400" dirty="0"/>
          </a:p>
        </p:txBody>
      </p:sp>
      <p:graphicFrame>
        <p:nvGraphicFramePr>
          <p:cNvPr id="5" name="Object 4"/>
          <p:cNvGraphicFramePr>
            <a:graphicFrameLocks noChangeAspect="1"/>
          </p:cNvGraphicFramePr>
          <p:nvPr/>
        </p:nvGraphicFramePr>
        <p:xfrm>
          <a:off x="4114800" y="3000375"/>
          <a:ext cx="914400" cy="857250"/>
        </p:xfrm>
        <a:graphic>
          <a:graphicData uri="http://schemas.openxmlformats.org/presentationml/2006/ole">
            <p:oleObj spid="_x0000_s712707" name="Worksheet" showAsIcon="1" r:id="rId3" imgW="914400" imgH="857160" progId="Excel.Sheet.8">
              <p:link updateAutomatic="1"/>
            </p:oleObj>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04800" y="6203667"/>
            <a:ext cx="83820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pic>
        <p:nvPicPr>
          <p:cNvPr id="801794" name="Picture 0" descr="DSCF2280.JPG"/>
          <p:cNvPicPr>
            <a:picLocks noChangeAspect="1" noChangeArrowheads="1"/>
          </p:cNvPicPr>
          <p:nvPr/>
        </p:nvPicPr>
        <p:blipFill>
          <a:blip r:embed="rId2"/>
          <a:srcRect/>
          <a:stretch>
            <a:fillRect/>
          </a:stretch>
        </p:blipFill>
        <p:spPr bwMode="auto">
          <a:xfrm>
            <a:off x="762000" y="2133600"/>
            <a:ext cx="3505200" cy="2781035"/>
          </a:xfrm>
          <a:prstGeom prst="rect">
            <a:avLst/>
          </a:prstGeom>
          <a:noFill/>
          <a:ln w="9525">
            <a:noFill/>
            <a:miter lim="800000"/>
            <a:headEnd/>
            <a:tailEnd/>
          </a:ln>
        </p:spPr>
      </p:pic>
      <p:sp>
        <p:nvSpPr>
          <p:cNvPr id="4" name="TextBox 3"/>
          <p:cNvSpPr txBox="1"/>
          <p:nvPr/>
        </p:nvSpPr>
        <p:spPr>
          <a:xfrm>
            <a:off x="1447800" y="914400"/>
            <a:ext cx="6019800" cy="707886"/>
          </a:xfrm>
          <a:prstGeom prst="rect">
            <a:avLst/>
          </a:prstGeom>
          <a:noFill/>
        </p:spPr>
        <p:txBody>
          <a:bodyPr wrap="square" rtlCol="0">
            <a:spAutoFit/>
          </a:bodyPr>
          <a:lstStyle/>
          <a:p>
            <a:r>
              <a:rPr lang="en-US" sz="4000" dirty="0" smtClean="0"/>
              <a:t> RPC TLDs irradiation setup </a:t>
            </a:r>
            <a:endParaRPr lang="en-US" sz="4000" dirty="0"/>
          </a:p>
        </p:txBody>
      </p:sp>
      <p:pic>
        <p:nvPicPr>
          <p:cNvPr id="801795" name="Picture 1" descr="DSCF2283.JPG"/>
          <p:cNvPicPr>
            <a:picLocks noChangeAspect="1" noChangeArrowheads="1"/>
          </p:cNvPicPr>
          <p:nvPr/>
        </p:nvPicPr>
        <p:blipFill>
          <a:blip r:embed="rId3"/>
          <a:srcRect/>
          <a:stretch>
            <a:fillRect/>
          </a:stretch>
        </p:blipFill>
        <p:spPr bwMode="auto">
          <a:xfrm>
            <a:off x="4495800" y="2133600"/>
            <a:ext cx="3926740" cy="2790825"/>
          </a:xfrm>
          <a:prstGeom prst="rect">
            <a:avLst/>
          </a:prstGeom>
          <a:noFill/>
          <a:ln w="9525">
            <a:noFill/>
            <a:miter lim="800000"/>
            <a:headEnd/>
            <a:tailEnd/>
          </a:ln>
        </p:spPr>
      </p:pic>
      <p:sp>
        <p:nvSpPr>
          <p:cNvPr id="7" name="TextBox 6"/>
          <p:cNvSpPr txBox="1"/>
          <p:nvPr/>
        </p:nvSpPr>
        <p:spPr>
          <a:xfrm>
            <a:off x="1447800" y="4876800"/>
            <a:ext cx="2209800" cy="707886"/>
          </a:xfrm>
          <a:prstGeom prst="rect">
            <a:avLst/>
          </a:prstGeom>
          <a:noFill/>
        </p:spPr>
        <p:txBody>
          <a:bodyPr wrap="square" rtlCol="0">
            <a:spAutoFit/>
          </a:bodyPr>
          <a:lstStyle/>
          <a:p>
            <a:r>
              <a:rPr lang="en-US" sz="4000" dirty="0" smtClean="0"/>
              <a:t>75 </a:t>
            </a:r>
            <a:r>
              <a:rPr lang="en-US" sz="4000" dirty="0" err="1" smtClean="0"/>
              <a:t>kVp</a:t>
            </a:r>
            <a:endParaRPr lang="en-US" sz="4000" dirty="0"/>
          </a:p>
        </p:txBody>
      </p:sp>
      <p:sp>
        <p:nvSpPr>
          <p:cNvPr id="8" name="TextBox 7"/>
          <p:cNvSpPr txBox="1"/>
          <p:nvPr/>
        </p:nvSpPr>
        <p:spPr>
          <a:xfrm>
            <a:off x="5562600" y="4876800"/>
            <a:ext cx="2209800" cy="646331"/>
          </a:xfrm>
          <a:prstGeom prst="rect">
            <a:avLst/>
          </a:prstGeom>
          <a:noFill/>
        </p:spPr>
        <p:txBody>
          <a:bodyPr wrap="square" rtlCol="0">
            <a:spAutoFit/>
          </a:bodyPr>
          <a:lstStyle/>
          <a:p>
            <a:r>
              <a:rPr lang="en-US" sz="3600" dirty="0" smtClean="0"/>
              <a:t>225 </a:t>
            </a:r>
            <a:r>
              <a:rPr lang="en-US" sz="3600" dirty="0" err="1" smtClean="0"/>
              <a:t>kVp</a:t>
            </a:r>
            <a:endParaRPr lang="en-US" sz="36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81000" y="6203667"/>
            <a:ext cx="84582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3" name="TextBox 2"/>
          <p:cNvSpPr txBox="1"/>
          <p:nvPr/>
        </p:nvSpPr>
        <p:spPr>
          <a:xfrm>
            <a:off x="533400" y="914400"/>
            <a:ext cx="8153400" cy="707886"/>
          </a:xfrm>
          <a:prstGeom prst="rect">
            <a:avLst/>
          </a:prstGeom>
          <a:noFill/>
        </p:spPr>
        <p:txBody>
          <a:bodyPr wrap="square" rtlCol="0">
            <a:spAutoFit/>
          </a:bodyPr>
          <a:lstStyle/>
          <a:p>
            <a:r>
              <a:rPr lang="en-US" sz="4000" dirty="0" smtClean="0"/>
              <a:t>The Ottawa </a:t>
            </a:r>
            <a:r>
              <a:rPr lang="en-US" sz="4000" dirty="0" err="1" smtClean="0"/>
              <a:t>Orthovoltage</a:t>
            </a:r>
            <a:r>
              <a:rPr lang="en-US" sz="4000" dirty="0" smtClean="0"/>
              <a:t> Incident</a:t>
            </a:r>
            <a:endParaRPr lang="en-US" sz="4000" dirty="0"/>
          </a:p>
        </p:txBody>
      </p:sp>
      <p:graphicFrame>
        <p:nvGraphicFramePr>
          <p:cNvPr id="4" name="Object 3"/>
          <p:cNvGraphicFramePr>
            <a:graphicFrameLocks noChangeAspect="1"/>
          </p:cNvGraphicFramePr>
          <p:nvPr/>
        </p:nvGraphicFramePr>
        <p:xfrm>
          <a:off x="4114800" y="3000375"/>
          <a:ext cx="914400" cy="857250"/>
        </p:xfrm>
        <a:graphic>
          <a:graphicData uri="http://schemas.openxmlformats.org/presentationml/2006/ole">
            <p:oleObj spid="_x0000_s802818" name="Acrobat Document" showAsIcon="1" r:id="rId3" imgW="914400" imgH="857160" progId="AcroExch.Document.7">
              <p:link updateAutomatic="1"/>
            </p:oleObj>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52400" y="6203667"/>
            <a:ext cx="87630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pic>
        <p:nvPicPr>
          <p:cNvPr id="4" name="Picture 3" descr="casa_2.JPG"/>
          <p:cNvPicPr>
            <a:picLocks noChangeAspect="1"/>
          </p:cNvPicPr>
          <p:nvPr/>
        </p:nvPicPr>
        <p:blipFill>
          <a:blip r:embed="rId3"/>
          <a:stretch>
            <a:fillRect/>
          </a:stretch>
        </p:blipFill>
        <p:spPr>
          <a:xfrm>
            <a:off x="228600" y="228600"/>
            <a:ext cx="8610600" cy="594791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
          <p:cNvSpPr>
            <a:spLocks noChangeArrowheads="1"/>
          </p:cNvSpPr>
          <p:nvPr/>
        </p:nvSpPr>
        <p:spPr bwMode="auto">
          <a:xfrm>
            <a:off x="609600" y="1828800"/>
            <a:ext cx="7772400"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pPr>
            <a:r>
              <a:rPr kumimoji="0" lang="es-MX" sz="3600" b="1" i="0" u="none" strike="noStrike" cap="none" normalizeH="0" baseline="0" dirty="0" smtClean="0">
                <a:ln>
                  <a:noFill/>
                </a:ln>
                <a:effectLst/>
                <a:latin typeface="Arial" pitchFamily="34" charset="0"/>
                <a:ea typeface="Calibri" pitchFamily="34" charset="0"/>
                <a:cs typeface="Times New Roman" pitchFamily="18" charset="0"/>
              </a:rPr>
              <a:t>Perspectiva histórica del CCR</a:t>
            </a:r>
          </a:p>
          <a:p>
            <a:pPr marL="0" marR="0" lvl="0" indent="457200" algn="ctr" defTabSz="914400" rtl="0" eaLnBrk="1" fontAlgn="base" latinLnBrk="0" hangingPunct="1">
              <a:lnSpc>
                <a:spcPct val="100000"/>
              </a:lnSpc>
              <a:spcBef>
                <a:spcPct val="0"/>
              </a:spcBef>
              <a:spcAft>
                <a:spcPct val="0"/>
              </a:spcAft>
              <a:buClrTx/>
              <a:buSzTx/>
              <a:buFontTx/>
              <a:buNone/>
              <a:tabLst/>
            </a:pPr>
            <a:endParaRPr lang="es-MX" sz="3600" b="1" dirty="0" smtClean="0">
              <a:latin typeface="Arial" pitchFamily="34" charset="0"/>
              <a:cs typeface="Times New Roman" pitchFamily="18" charset="0"/>
            </a:endParaRPr>
          </a:p>
          <a:p>
            <a:pPr marL="0" marR="0" lvl="0" indent="45720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effectLst/>
              <a:latin typeface="Arial" pitchFamily="34" charset="0"/>
            </a:endParaRPr>
          </a:p>
          <a:p>
            <a:pPr marL="0" marR="0" lvl="0" indent="457200" defTabSz="914400" rtl="0" eaLnBrk="0" fontAlgn="base" latinLnBrk="0" hangingPunct="0">
              <a:lnSpc>
                <a:spcPct val="100000"/>
              </a:lnSpc>
              <a:spcBef>
                <a:spcPct val="0"/>
              </a:spcBef>
              <a:spcAft>
                <a:spcPct val="0"/>
              </a:spcAft>
              <a:buClrTx/>
              <a:buSzTx/>
              <a:buFont typeface="Wingdings" pitchFamily="2" charset="2"/>
              <a:buChar char="ü"/>
              <a:tabLst/>
            </a:pPr>
            <a:r>
              <a:rPr kumimoji="0" lang="es-MX" sz="2800" i="0" u="none" strike="noStrike" cap="none" normalizeH="0" baseline="0" dirty="0" smtClean="0">
                <a:ln>
                  <a:noFill/>
                </a:ln>
                <a:effectLst/>
                <a:latin typeface="Arial" pitchFamily="34" charset="0"/>
                <a:ea typeface="Calibri" pitchFamily="34" charset="0"/>
                <a:cs typeface="Times New Roman" pitchFamily="18" charset="0"/>
              </a:rPr>
              <a:t>La evolución del CCR: Calidad y Seg</a:t>
            </a:r>
            <a:r>
              <a:rPr kumimoji="0" lang="es-MX" sz="2800" i="0" u="none" strike="noStrike" cap="none" normalizeH="0" baseline="0" dirty="0" smtClean="0">
                <a:ln>
                  <a:noFill/>
                </a:ln>
                <a:solidFill>
                  <a:schemeClr val="tx2"/>
                </a:solidFill>
                <a:effectLst/>
                <a:latin typeface="Arial" pitchFamily="34" charset="0"/>
                <a:ea typeface="Calibri" pitchFamily="34" charset="0"/>
                <a:cs typeface="Times New Roman" pitchFamily="18" charset="0"/>
              </a:rPr>
              <a:t>uridad </a:t>
            </a:r>
          </a:p>
          <a:p>
            <a:pPr marL="0" marR="0" lvl="0" indent="457200" defTabSz="914400" rtl="0" eaLnBrk="0" fontAlgn="base" latinLnBrk="0" hangingPunct="0">
              <a:lnSpc>
                <a:spcPct val="100000"/>
              </a:lnSpc>
              <a:spcBef>
                <a:spcPct val="0"/>
              </a:spcBef>
              <a:spcAft>
                <a:spcPct val="0"/>
              </a:spcAft>
              <a:buClrTx/>
              <a:buSzTx/>
              <a:buFont typeface="Wingdings" pitchFamily="2" charset="2"/>
              <a:buChar char="ü"/>
              <a:tabLst/>
            </a:pPr>
            <a:endParaRPr kumimoji="0" lang="en-US" sz="1200" b="0" i="0" u="none" strike="noStrike" cap="none" normalizeH="0" baseline="0" dirty="0" smtClean="0">
              <a:ln>
                <a:noFill/>
              </a:ln>
              <a:solidFill>
                <a:schemeClr val="tx2"/>
              </a:solidFill>
              <a:effectLst/>
              <a:latin typeface="Arial" pitchFamily="34" charset="0"/>
            </a:endParaRPr>
          </a:p>
          <a:p>
            <a:pPr marL="0" marR="0" lvl="0" indent="457200" defTabSz="914400" rtl="0" eaLnBrk="0" fontAlgn="base" latinLnBrk="0" hangingPunct="0">
              <a:lnSpc>
                <a:spcPct val="100000"/>
              </a:lnSpc>
              <a:spcBef>
                <a:spcPct val="0"/>
              </a:spcBef>
              <a:spcAft>
                <a:spcPct val="0"/>
              </a:spcAft>
              <a:buClrTx/>
              <a:buSzTx/>
              <a:buFont typeface="Wingdings" pitchFamily="2" charset="2"/>
              <a:buChar char="ü"/>
              <a:tabLst/>
            </a:pPr>
            <a:r>
              <a:rPr kumimoji="0" lang="es-MX" sz="2800" b="0" i="0" u="none" strike="noStrike" cap="none" normalizeH="0" baseline="0" dirty="0" smtClean="0">
                <a:ln>
                  <a:noFill/>
                </a:ln>
                <a:effectLst/>
                <a:latin typeface="Arial" pitchFamily="34" charset="0"/>
                <a:ea typeface="Calibri" pitchFamily="34" charset="0"/>
                <a:cs typeface="Times New Roman" pitchFamily="18" charset="0"/>
              </a:rPr>
              <a:t>Revisión de los protocolos de CCR: Una 	perspectiva canadiense</a:t>
            </a:r>
            <a:endParaRPr kumimoji="0" lang="es-MX" sz="4000" b="0" i="0" u="none" strike="noStrike" cap="none" normalizeH="0" baseline="0" dirty="0" smtClean="0">
              <a:ln>
                <a:noFill/>
              </a:ln>
              <a:effectLst/>
              <a:latin typeface="Arial" pitchFamily="34" charset="0"/>
            </a:endParaRPr>
          </a:p>
        </p:txBody>
      </p:sp>
      <p:sp>
        <p:nvSpPr>
          <p:cNvPr id="3" name="TextBox 2"/>
          <p:cNvSpPr txBox="1"/>
          <p:nvPr/>
        </p:nvSpPr>
        <p:spPr>
          <a:xfrm>
            <a:off x="2743200" y="533400"/>
            <a:ext cx="3429000" cy="1200329"/>
          </a:xfrm>
          <a:prstGeom prst="rect">
            <a:avLst/>
          </a:prstGeom>
          <a:noFill/>
        </p:spPr>
        <p:txBody>
          <a:bodyPr wrap="square" rtlCol="0">
            <a:spAutoFit/>
          </a:bodyPr>
          <a:lstStyle/>
          <a:p>
            <a:pPr algn="ctr"/>
            <a:r>
              <a:rPr lang="en-US" sz="7200" b="1" dirty="0" err="1" smtClean="0"/>
              <a:t>Tema</a:t>
            </a:r>
            <a:r>
              <a:rPr lang="en-US" sz="7200" b="1" dirty="0" smtClean="0"/>
              <a:t> 1 </a:t>
            </a:r>
            <a:endParaRPr lang="en-US" sz="7200" b="1" dirty="0"/>
          </a:p>
        </p:txBody>
      </p:sp>
      <p:sp>
        <p:nvSpPr>
          <p:cNvPr id="5" name="Footer Placeholder 7"/>
          <p:cNvSpPr>
            <a:spLocks noGrp="1"/>
          </p:cNvSpPr>
          <p:nvPr>
            <p:ph type="ftr" sz="quarter" idx="11"/>
          </p:nvPr>
        </p:nvSpPr>
        <p:spPr>
          <a:xfrm>
            <a:off x="381000" y="6172200"/>
            <a:ext cx="8305800" cy="476250"/>
          </a:xfrm>
        </p:spPr>
        <p:txBody>
          <a:bodyPr/>
          <a:lstStyle/>
          <a:p>
            <a:r>
              <a:rPr lang="en-US" sz="1600" b="1" i="1" dirty="0" smtClean="0">
                <a:solidFill>
                  <a:schemeClr val="accent6">
                    <a:lumMod val="20000"/>
                    <a:lumOff val="80000"/>
                  </a:schemeClr>
                </a:solidFill>
              </a:rPr>
              <a:t>XII Mexican Symposium on Medical Physics, HARAO, Oaxaca Mexico, 16-18 </a:t>
            </a:r>
            <a:r>
              <a:rPr lang="en-US" sz="1600" b="1" i="1" dirty="0" err="1" smtClean="0">
                <a:solidFill>
                  <a:schemeClr val="accent6">
                    <a:lumMod val="20000"/>
                    <a:lumOff val="80000"/>
                  </a:schemeClr>
                </a:solidFill>
              </a:rPr>
              <a:t>Marzo</a:t>
            </a:r>
            <a:r>
              <a:rPr lang="en-US" sz="1600" b="1" i="1" dirty="0" smtClean="0">
                <a:solidFill>
                  <a:schemeClr val="accent6">
                    <a:lumMod val="20000"/>
                    <a:lumOff val="80000"/>
                  </a:schemeClr>
                </a:solidFill>
              </a:rPr>
              <a:t> 2012</a:t>
            </a:r>
            <a:endParaRPr lang="en-US" sz="1600" b="1" i="1" dirty="0">
              <a:solidFill>
                <a:schemeClr val="accent6">
                  <a:lumMod val="20000"/>
                  <a:lumOff val="80000"/>
                </a:scheme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04800" y="6203667"/>
            <a:ext cx="83820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pic>
        <p:nvPicPr>
          <p:cNvPr id="3" name="Picture 2" descr="casa_1.JPG"/>
          <p:cNvPicPr>
            <a:picLocks noChangeAspect="1"/>
          </p:cNvPicPr>
          <p:nvPr/>
        </p:nvPicPr>
        <p:blipFill>
          <a:blip r:embed="rId2"/>
          <a:stretch>
            <a:fillRect/>
          </a:stretch>
        </p:blipFill>
        <p:spPr>
          <a:xfrm>
            <a:off x="228600" y="152400"/>
            <a:ext cx="8610600" cy="6059456"/>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52400" y="6203667"/>
            <a:ext cx="87630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pic>
        <p:nvPicPr>
          <p:cNvPr id="4" name="Picture 3" descr="casa_2.JPG"/>
          <p:cNvPicPr>
            <a:picLocks noChangeAspect="1"/>
          </p:cNvPicPr>
          <p:nvPr/>
        </p:nvPicPr>
        <p:blipFill>
          <a:blip r:embed="rId3"/>
          <a:stretch>
            <a:fillRect/>
          </a:stretch>
        </p:blipFill>
        <p:spPr>
          <a:xfrm>
            <a:off x="228600" y="228600"/>
            <a:ext cx="8610600" cy="5947913"/>
          </a:xfrm>
          <a:prstGeom prst="rect">
            <a:avLst/>
          </a:prstGeom>
        </p:spPr>
      </p:pic>
      <p:sp>
        <p:nvSpPr>
          <p:cNvPr id="5" name="Oval 4"/>
          <p:cNvSpPr/>
          <p:nvPr/>
        </p:nvSpPr>
        <p:spPr>
          <a:xfrm>
            <a:off x="4953000" y="4724400"/>
            <a:ext cx="685800" cy="838200"/>
          </a:xfrm>
          <a:prstGeom prst="ellipse">
            <a:avLst/>
          </a:prstGeom>
          <a:no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04800" y="6203667"/>
            <a:ext cx="83820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pic>
        <p:nvPicPr>
          <p:cNvPr id="3" name="Picture 2" descr="casa_1.JPG"/>
          <p:cNvPicPr>
            <a:picLocks noChangeAspect="1"/>
          </p:cNvPicPr>
          <p:nvPr/>
        </p:nvPicPr>
        <p:blipFill>
          <a:blip r:embed="rId2"/>
          <a:stretch>
            <a:fillRect/>
          </a:stretch>
        </p:blipFill>
        <p:spPr>
          <a:xfrm>
            <a:off x="228600" y="152400"/>
            <a:ext cx="8610600" cy="6059456"/>
          </a:xfrm>
          <a:prstGeom prst="rect">
            <a:avLst/>
          </a:prstGeom>
        </p:spPr>
      </p:pic>
      <p:sp>
        <p:nvSpPr>
          <p:cNvPr id="4" name="Oval 3"/>
          <p:cNvSpPr/>
          <p:nvPr/>
        </p:nvSpPr>
        <p:spPr>
          <a:xfrm>
            <a:off x="4191000" y="4191000"/>
            <a:ext cx="685800" cy="838200"/>
          </a:xfrm>
          <a:prstGeom prst="ellipse">
            <a:avLst/>
          </a:prstGeom>
          <a:no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
          <p:cNvSpPr>
            <a:spLocks noChangeArrowheads="1"/>
          </p:cNvSpPr>
          <p:nvPr/>
        </p:nvSpPr>
        <p:spPr bwMode="auto">
          <a:xfrm>
            <a:off x="304800" y="1478101"/>
            <a:ext cx="868680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eaLnBrk="1" hangingPunct="1"/>
            <a:endParaRPr lang="es-MX" sz="3600" b="1" dirty="0" smtClean="0">
              <a:solidFill>
                <a:schemeClr val="bg1"/>
              </a:solidFill>
              <a:latin typeface="Arial" pitchFamily="34" charset="0"/>
              <a:cs typeface="Times New Roman" pitchFamily="18" charset="0"/>
            </a:endParaRPr>
          </a:p>
          <a:p>
            <a:pPr indent="457200" algn="ctr" eaLnBrk="1" hangingPunct="1"/>
            <a:r>
              <a:rPr lang="es-MX" sz="3600" b="1" dirty="0" smtClean="0">
                <a:solidFill>
                  <a:srgbClr val="FFCC00"/>
                </a:solidFill>
                <a:latin typeface="Arial" pitchFamily="34" charset="0"/>
                <a:cs typeface="Arial" pitchFamily="34" charset="0"/>
              </a:rPr>
              <a:t>Control de Calidad de unidades  de Radioterapia/Co-60 </a:t>
            </a:r>
            <a:endParaRPr lang="en-US" sz="3600" b="1" dirty="0" smtClean="0">
              <a:solidFill>
                <a:srgbClr val="FFCC00"/>
              </a:solidFill>
              <a:latin typeface="Arial" pitchFamily="34" charset="0"/>
              <a:cs typeface="Arial" pitchFamily="34" charset="0"/>
            </a:endParaRPr>
          </a:p>
          <a:p>
            <a:pPr marL="0" marR="0" lvl="0" indent="457200" algn="ctr" defTabSz="914400" rtl="0" eaLnBrk="1" fontAlgn="base" latinLnBrk="0" hangingPunct="1">
              <a:lnSpc>
                <a:spcPct val="100000"/>
              </a:lnSpc>
              <a:spcBef>
                <a:spcPct val="0"/>
              </a:spcBef>
              <a:spcAft>
                <a:spcPct val="0"/>
              </a:spcAft>
              <a:buClrTx/>
              <a:buSzTx/>
              <a:buFontTx/>
              <a:buNone/>
              <a:tabLst/>
            </a:pPr>
            <a:endParaRPr lang="es-MX" sz="3600" b="1" dirty="0" smtClean="0">
              <a:solidFill>
                <a:schemeClr val="bg1"/>
              </a:solidFill>
              <a:latin typeface="Arial" pitchFamily="34" charset="0"/>
              <a:ea typeface="Calibri" pitchFamily="34" charset="0"/>
              <a:cs typeface="Times New Roman" pitchFamily="18" charset="0"/>
            </a:endParaRPr>
          </a:p>
          <a:p>
            <a:pPr>
              <a:buFont typeface="Wingdings" pitchFamily="2" charset="2"/>
              <a:buChar char="ü"/>
            </a:pPr>
            <a:r>
              <a:rPr lang="es-MX" sz="2800" dirty="0" smtClean="0">
                <a:latin typeface="Arial" pitchFamily="34" charset="0"/>
                <a:cs typeface="Arial" pitchFamily="34" charset="0"/>
              </a:rPr>
              <a:t>Control de calidad de unidades de Co-60</a:t>
            </a:r>
            <a:endParaRPr lang="en-US" sz="2800" dirty="0" smtClean="0">
              <a:latin typeface="Arial" pitchFamily="34" charset="0"/>
              <a:cs typeface="Arial" pitchFamily="34" charset="0"/>
            </a:endParaRPr>
          </a:p>
          <a:p>
            <a:pPr>
              <a:buFont typeface="Wingdings" pitchFamily="2" charset="2"/>
              <a:buChar char="ü"/>
            </a:pPr>
            <a:r>
              <a:rPr lang="es-MX" sz="2800" dirty="0" smtClean="0">
                <a:latin typeface="Arial" pitchFamily="34" charset="0"/>
                <a:cs typeface="Arial" pitchFamily="34" charset="0"/>
              </a:rPr>
              <a:t>Control de calidad del sistema de cálculo de dosis </a:t>
            </a:r>
            <a:endParaRPr lang="en-US" sz="2800" dirty="0" smtClean="0">
              <a:latin typeface="Arial" pitchFamily="34" charset="0"/>
              <a:cs typeface="Arial" pitchFamily="34" charset="0"/>
            </a:endParaRPr>
          </a:p>
        </p:txBody>
      </p:sp>
      <p:sp>
        <p:nvSpPr>
          <p:cNvPr id="3" name="TextBox 2"/>
          <p:cNvSpPr txBox="1"/>
          <p:nvPr/>
        </p:nvSpPr>
        <p:spPr>
          <a:xfrm>
            <a:off x="2743200" y="533400"/>
            <a:ext cx="3429000" cy="1200329"/>
          </a:xfrm>
          <a:prstGeom prst="rect">
            <a:avLst/>
          </a:prstGeom>
          <a:noFill/>
        </p:spPr>
        <p:txBody>
          <a:bodyPr wrap="square" rtlCol="0">
            <a:spAutoFit/>
          </a:bodyPr>
          <a:lstStyle/>
          <a:p>
            <a:pPr algn="ctr"/>
            <a:r>
              <a:rPr lang="en-US" sz="7200" b="1" dirty="0" err="1" smtClean="0">
                <a:solidFill>
                  <a:schemeClr val="accent6">
                    <a:lumMod val="20000"/>
                    <a:lumOff val="80000"/>
                  </a:schemeClr>
                </a:solidFill>
                <a:latin typeface="Book Antiqua" pitchFamily="18" charset="0"/>
              </a:rPr>
              <a:t>Tema</a:t>
            </a:r>
            <a:r>
              <a:rPr lang="en-US" sz="7200" b="1" dirty="0" smtClean="0">
                <a:solidFill>
                  <a:schemeClr val="accent6">
                    <a:lumMod val="20000"/>
                    <a:lumOff val="80000"/>
                  </a:schemeClr>
                </a:solidFill>
                <a:latin typeface="Book Antiqua" pitchFamily="18" charset="0"/>
              </a:rPr>
              <a:t> 3</a:t>
            </a:r>
            <a:r>
              <a:rPr lang="en-US" sz="7200" b="1" dirty="0" smtClean="0">
                <a:solidFill>
                  <a:schemeClr val="bg1"/>
                </a:solidFill>
              </a:rPr>
              <a:t> </a:t>
            </a:r>
            <a:endParaRPr lang="en-US" sz="7200" b="1" dirty="0">
              <a:solidFill>
                <a:schemeClr val="bg1"/>
              </a:solidFill>
            </a:endParaRPr>
          </a:p>
        </p:txBody>
      </p:sp>
      <p:sp>
        <p:nvSpPr>
          <p:cNvPr id="6" name="Footer Placeholder 1"/>
          <p:cNvSpPr>
            <a:spLocks noGrp="1"/>
          </p:cNvSpPr>
          <p:nvPr>
            <p:ph type="ftr" sz="quarter" idx="11"/>
          </p:nvPr>
        </p:nvSpPr>
        <p:spPr>
          <a:xfrm>
            <a:off x="381000" y="6203667"/>
            <a:ext cx="84582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28600" y="6203667"/>
            <a:ext cx="86868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graphicFrame>
        <p:nvGraphicFramePr>
          <p:cNvPr id="3" name="Object 2"/>
          <p:cNvGraphicFramePr>
            <a:graphicFrameLocks noChangeAspect="1"/>
          </p:cNvGraphicFramePr>
          <p:nvPr/>
        </p:nvGraphicFramePr>
        <p:xfrm>
          <a:off x="354245" y="761999"/>
          <a:ext cx="8484955" cy="5365265"/>
        </p:xfrm>
        <a:graphic>
          <a:graphicData uri="http://schemas.openxmlformats.org/presentationml/2006/ole">
            <p:oleObj spid="_x0000_s374786" name="Worksheet" r:id="rId3" imgW="5362490" imgH="3391101" progId="Excel.Sheet.12">
              <p:embed/>
            </p:oleObj>
          </a:graphicData>
        </a:graphic>
      </p:graphicFrame>
      <p:sp>
        <p:nvSpPr>
          <p:cNvPr id="4" name="Rectangle 3"/>
          <p:cNvSpPr/>
          <p:nvPr/>
        </p:nvSpPr>
        <p:spPr>
          <a:xfrm>
            <a:off x="3657600" y="152400"/>
            <a:ext cx="1467068" cy="646331"/>
          </a:xfrm>
          <a:prstGeom prst="rect">
            <a:avLst/>
          </a:prstGeom>
        </p:spPr>
        <p:txBody>
          <a:bodyPr wrap="none">
            <a:spAutoFit/>
          </a:bodyPr>
          <a:lstStyle/>
          <a:p>
            <a:r>
              <a:rPr lang="es-MX" sz="3600" b="1" dirty="0" smtClean="0">
                <a:solidFill>
                  <a:srgbClr val="FFCC00"/>
                </a:solidFill>
                <a:latin typeface="Arial" pitchFamily="34" charset="0"/>
                <a:cs typeface="Arial" pitchFamily="34" charset="0"/>
              </a:rPr>
              <a:t>Co-60</a:t>
            </a:r>
            <a:endParaRPr lang="en-US" sz="3600" b="1" dirty="0">
              <a:solidFill>
                <a:srgbClr val="FFCC00"/>
              </a:solidFill>
            </a:endParaRPr>
          </a:p>
        </p:txBody>
      </p:sp>
      <p:sp>
        <p:nvSpPr>
          <p:cNvPr id="5" name="Rectangle 4"/>
          <p:cNvSpPr/>
          <p:nvPr/>
        </p:nvSpPr>
        <p:spPr>
          <a:xfrm>
            <a:off x="533400" y="5791200"/>
            <a:ext cx="8153400" cy="369332"/>
          </a:xfrm>
          <a:prstGeom prst="rect">
            <a:avLst/>
          </a:prstGeom>
        </p:spPr>
        <p:txBody>
          <a:bodyPr wrap="square">
            <a:spAutoFit/>
          </a:bodyPr>
          <a:lstStyle/>
          <a:p>
            <a:r>
              <a:rPr lang="en-US" sz="1800" b="1" dirty="0" smtClean="0">
                <a:solidFill>
                  <a:srgbClr val="0000FF"/>
                </a:solidFill>
              </a:rPr>
              <a:t>Tolerance and Action Levels are specified in millimeters unless otherwise stated</a:t>
            </a:r>
            <a:endParaRPr lang="en-US" sz="1800" b="1" dirty="0">
              <a:solidFill>
                <a:srgbClr val="0000FF"/>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04800" y="6203667"/>
            <a:ext cx="84582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465922" name="Rectangle 2"/>
          <p:cNvSpPr>
            <a:spLocks noChangeArrowheads="1"/>
          </p:cNvSpPr>
          <p:nvPr/>
        </p:nvSpPr>
        <p:spPr bwMode="auto">
          <a:xfrm>
            <a:off x="381000" y="990600"/>
            <a:ext cx="8458200" cy="25237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DCO1-9 </a:t>
            </a:r>
            <a:endParaRPr kumimoji="0" lang="en-US" sz="11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 configuration of these tests will depend on the design of the facility and equipment. Safety is the concern and tests should be designed accordingly. As a minimum, manufacturer’s recommendations and</a:t>
            </a:r>
            <a:r>
              <a:rPr kumimoji="0" lang="en-US" sz="22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applicable regulations must be followed</a:t>
            </a:r>
            <a:r>
              <a:rPr kumimoji="0" lang="en-US"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465923" name="Rectangle 3"/>
          <p:cNvSpPr>
            <a:spLocks noChangeArrowheads="1"/>
          </p:cNvSpPr>
          <p:nvPr/>
        </p:nvSpPr>
        <p:spPr bwMode="auto">
          <a:xfrm>
            <a:off x="381000" y="2743200"/>
            <a:ext cx="815340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DCO10 </a:t>
            </a:r>
            <a:endParaRPr kumimoji="0" lang="en-US" sz="2400"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Alignment of </a:t>
            </a:r>
            <a:r>
              <a:rPr kumimoji="0" lang="en-US" sz="2200" b="0" i="0" u="none" strike="noStrike" cap="none" normalizeH="0" baseline="0" dirty="0" err="1" smtClean="0">
                <a:ln>
                  <a:noFill/>
                </a:ln>
                <a:solidFill>
                  <a:schemeClr val="tx1"/>
                </a:solidFill>
                <a:effectLst/>
                <a:latin typeface="Calibri" pitchFamily="34" charset="0"/>
                <a:ea typeface="Calibri" pitchFamily="34" charset="0"/>
                <a:cs typeface="Times-Roman" charset="0"/>
              </a:rPr>
              <a:t>crosswires</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and appropriate lasers for collimator angle 0</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gantry angles 0</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90</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and 270</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at an SSD of SAD – 10cm.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DCO11 </a:t>
            </a:r>
            <a:endParaRPr kumimoji="0" lang="en-US" sz="2400"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Roman" charset="0"/>
              </a:rPr>
              <a:t>Gantry angle 0</a:t>
            </a:r>
            <a:r>
              <a:rPr kumimoji="0" lang="en-US" sz="20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Roman" charset="0"/>
              </a:rPr>
              <a:t> and an SSD of SAD – 10cm.</a:t>
            </a:r>
            <a:endParaRPr kumimoji="0" lang="en-US" sz="2000"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DCO12</a:t>
            </a:r>
            <a:endParaRPr kumimoji="0" lang="en-US" sz="2400"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Roman" charset="0"/>
              </a:rPr>
              <a:t>Gantry angle 0</a:t>
            </a:r>
            <a:r>
              <a:rPr kumimoji="0" lang="en-US" sz="20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Roman" charset="0"/>
              </a:rPr>
              <a:t> and an SSD of SAD+10cm</a:t>
            </a:r>
            <a:endParaRPr kumimoji="0" lang="en-US" sz="2000"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DCO13</a:t>
            </a:r>
            <a:r>
              <a:rPr kumimoji="0" lang="en-US" sz="2000" b="1" i="0" u="none" strike="noStrike" cap="none" normalizeH="0" baseline="0" dirty="0" smtClean="0">
                <a:ln>
                  <a:noFill/>
                </a:ln>
                <a:solidFill>
                  <a:schemeClr val="tx1"/>
                </a:solidFill>
                <a:effectLst/>
                <a:latin typeface="Calibri" pitchFamily="34" charset="0"/>
                <a:ea typeface="Calibri" pitchFamily="34" charset="0"/>
                <a:cs typeface="Times-Roman" charset="0"/>
              </a:rPr>
              <a:t> </a:t>
            </a:r>
            <a:endParaRPr kumimoji="0" lang="en-US" sz="2000"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Roman" charset="0"/>
              </a:rPr>
              <a:t>Gantry angle 0</a:t>
            </a:r>
            <a:r>
              <a:rPr kumimoji="0" lang="en-US" sz="20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Roman" charset="0"/>
              </a:rPr>
              <a:t>, nominal SAD, field sizes of 10x10 and 20x20 cm</a:t>
            </a:r>
            <a:r>
              <a:rPr kumimoji="0" lang="en-US" sz="2000" b="0" i="0" u="none" strike="noStrike" cap="none" normalizeH="0" baseline="30000" dirty="0" smtClean="0">
                <a:ln>
                  <a:noFill/>
                </a:ln>
                <a:solidFill>
                  <a:schemeClr val="tx1"/>
                </a:solidFill>
                <a:effectLst/>
                <a:latin typeface="Calibri" pitchFamily="34" charset="0"/>
                <a:ea typeface="Calibri" pitchFamily="34" charset="0"/>
                <a:cs typeface="Times-Roman" charset="0"/>
              </a:rPr>
              <a:t>2</a:t>
            </a:r>
            <a:endParaRPr kumimoji="0" lang="en-US" sz="2000" b="0" i="0" u="none" strike="noStrike" cap="none" normalizeH="0" baseline="0" dirty="0" smtClean="0">
              <a:ln>
                <a:noFill/>
              </a:ln>
              <a:solidFill>
                <a:schemeClr val="tx1"/>
              </a:solidFill>
              <a:effectLst/>
              <a:latin typeface="Calibri" pitchFamily="34" charset="0"/>
            </a:endParaRPr>
          </a:p>
        </p:txBody>
      </p:sp>
      <p:sp>
        <p:nvSpPr>
          <p:cNvPr id="8" name="TextBox 7"/>
          <p:cNvSpPr txBox="1"/>
          <p:nvPr/>
        </p:nvSpPr>
        <p:spPr>
          <a:xfrm>
            <a:off x="3124200" y="304800"/>
            <a:ext cx="2895600" cy="707886"/>
          </a:xfrm>
          <a:prstGeom prst="rect">
            <a:avLst/>
          </a:prstGeom>
          <a:noFill/>
        </p:spPr>
        <p:txBody>
          <a:bodyPr wrap="square" rtlCol="0">
            <a:spAutoFit/>
          </a:bodyPr>
          <a:lstStyle/>
          <a:p>
            <a:r>
              <a:rPr lang="en-US" sz="4000" b="1" dirty="0" smtClean="0">
                <a:solidFill>
                  <a:srgbClr val="FFCC00"/>
                </a:solidFill>
                <a:latin typeface="Calibri" pitchFamily="34" charset="0"/>
              </a:rPr>
              <a:t>Daily Tests</a:t>
            </a:r>
            <a:endParaRPr lang="en-US" sz="4000" b="1" dirty="0">
              <a:solidFill>
                <a:srgbClr val="FFCC00"/>
              </a:solidFill>
              <a:latin typeface="Calibri"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04800" y="6203667"/>
            <a:ext cx="84582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3" name="Rectangle 2"/>
          <p:cNvSpPr/>
          <p:nvPr/>
        </p:nvSpPr>
        <p:spPr>
          <a:xfrm>
            <a:off x="3657600" y="0"/>
            <a:ext cx="1467068" cy="646331"/>
          </a:xfrm>
          <a:prstGeom prst="rect">
            <a:avLst/>
          </a:prstGeom>
        </p:spPr>
        <p:txBody>
          <a:bodyPr wrap="none">
            <a:spAutoFit/>
          </a:bodyPr>
          <a:lstStyle/>
          <a:p>
            <a:r>
              <a:rPr lang="es-MX" sz="3600" b="1" dirty="0" smtClean="0">
                <a:solidFill>
                  <a:srgbClr val="FFCC00"/>
                </a:solidFill>
                <a:latin typeface="Arial" pitchFamily="34" charset="0"/>
                <a:cs typeface="Arial" pitchFamily="34" charset="0"/>
              </a:rPr>
              <a:t>Co-60</a:t>
            </a:r>
            <a:endParaRPr lang="en-US" sz="3600" b="1" dirty="0">
              <a:solidFill>
                <a:srgbClr val="FFCC00"/>
              </a:solidFill>
            </a:endParaRPr>
          </a:p>
        </p:txBody>
      </p:sp>
      <p:sp>
        <p:nvSpPr>
          <p:cNvPr id="4" name="Rectangle 3"/>
          <p:cNvSpPr/>
          <p:nvPr/>
        </p:nvSpPr>
        <p:spPr>
          <a:xfrm>
            <a:off x="533400" y="5791200"/>
            <a:ext cx="8153400" cy="369332"/>
          </a:xfrm>
          <a:prstGeom prst="rect">
            <a:avLst/>
          </a:prstGeom>
        </p:spPr>
        <p:txBody>
          <a:bodyPr wrap="square">
            <a:spAutoFit/>
          </a:bodyPr>
          <a:lstStyle/>
          <a:p>
            <a:r>
              <a:rPr lang="en-US" sz="1800" b="1" dirty="0" smtClean="0">
                <a:solidFill>
                  <a:srgbClr val="0000FF"/>
                </a:solidFill>
              </a:rPr>
              <a:t>Tolerance and Action Levels are specified in millimeters unless otherwise stated</a:t>
            </a:r>
            <a:endParaRPr lang="en-US" sz="1800" b="1" dirty="0">
              <a:solidFill>
                <a:srgbClr val="0000FF"/>
              </a:solidFill>
            </a:endParaRPr>
          </a:p>
        </p:txBody>
      </p:sp>
      <p:graphicFrame>
        <p:nvGraphicFramePr>
          <p:cNvPr id="7" name="Object 6"/>
          <p:cNvGraphicFramePr>
            <a:graphicFrameLocks noChangeAspect="1"/>
          </p:cNvGraphicFramePr>
          <p:nvPr/>
        </p:nvGraphicFramePr>
        <p:xfrm>
          <a:off x="228600" y="609600"/>
          <a:ext cx="8701728" cy="5562600"/>
        </p:xfrm>
        <a:graphic>
          <a:graphicData uri="http://schemas.openxmlformats.org/presentationml/2006/ole">
            <p:oleObj spid="_x0000_s463876" name="Worksheet" r:id="rId3" imgW="5095677" imgH="3257550" progId="Excel.Sheet.8">
              <p:embed/>
            </p:oleObj>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04800" y="6203667"/>
            <a:ext cx="84582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478209" name="Rectangle 1"/>
          <p:cNvSpPr>
            <a:spLocks noChangeArrowheads="1"/>
          </p:cNvSpPr>
          <p:nvPr/>
        </p:nvSpPr>
        <p:spPr bwMode="auto">
          <a:xfrm>
            <a:off x="2514600" y="381000"/>
            <a:ext cx="3886200"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smtClean="0">
                <a:ln>
                  <a:noFill/>
                </a:ln>
                <a:solidFill>
                  <a:srgbClr val="FFCC00"/>
                </a:solidFill>
                <a:effectLst/>
                <a:latin typeface="Calibri" pitchFamily="34" charset="0"/>
                <a:ea typeface="Calibri" pitchFamily="34" charset="0"/>
                <a:cs typeface="Times-Bold"/>
              </a:rPr>
              <a:t>Monthly Tests</a:t>
            </a:r>
            <a:endParaRPr kumimoji="0" lang="en-US" sz="4400" b="0" i="0" u="none" strike="noStrike" cap="none" normalizeH="0" baseline="0" dirty="0" smtClean="0">
              <a:ln>
                <a:noFill/>
              </a:ln>
              <a:solidFill>
                <a:srgbClr val="FFCC00"/>
              </a:solidFill>
              <a:effectLst/>
              <a:latin typeface="Arial" pitchFamily="34" charset="0"/>
            </a:endParaRPr>
          </a:p>
        </p:txBody>
      </p:sp>
      <p:sp>
        <p:nvSpPr>
          <p:cNvPr id="478210" name="Rectangle 2"/>
          <p:cNvSpPr>
            <a:spLocks noChangeArrowheads="1"/>
          </p:cNvSpPr>
          <p:nvPr/>
        </p:nvSpPr>
        <p:spPr bwMode="auto">
          <a:xfrm>
            <a:off x="381000" y="990600"/>
            <a:ext cx="8305800"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MCO1-2</a:t>
            </a:r>
            <a:r>
              <a:rPr kumimoji="0" lang="en-US" sz="1100" b="1" i="0" u="none" strike="noStrike" cap="none" normalizeH="0" baseline="0" dirty="0" smtClean="0">
                <a:ln>
                  <a:noFill/>
                </a:ln>
                <a:solidFill>
                  <a:schemeClr val="tx1"/>
                </a:solidFill>
                <a:effectLst/>
                <a:latin typeface="Calibri" pitchFamily="34" charset="0"/>
                <a:ea typeface="Calibri" pitchFamily="34" charset="0"/>
                <a:cs typeface="Times-Roman" charset="0"/>
              </a:rPr>
              <a:t> </a:t>
            </a:r>
            <a:endParaRPr kumimoji="0" lang="en-US" sz="1100"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Calibri" pitchFamily="34" charset="0"/>
                <a:cs typeface="Times-Roman" charset="0"/>
              </a:rPr>
              <a:t>Proper functioning of the accessories and indicator</a:t>
            </a: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Roman" charset="0"/>
              </a:rPr>
              <a:t>s</a:t>
            </a:r>
            <a:endParaRPr kumimoji="0" lang="en-US" sz="2800"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MCO3</a:t>
            </a:r>
            <a:endParaRPr kumimoji="0" lang="en-US" sz="2400"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Mechanical and digital gantry angle readouts must be verified using a</a:t>
            </a:r>
            <a:r>
              <a:rPr lang="en-US" sz="2200" dirty="0" smtClean="0">
                <a:latin typeface="Calibri" pitchFamily="34" charset="0"/>
                <a:ea typeface="Calibri" pitchFamily="34" charset="0"/>
                <a:cs typeface="Times-Roman" charset="0"/>
              </a:rPr>
              <a:t> </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spirit level, or other appropriate leveling device, for at least 0</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90</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a:t>
            </a:r>
            <a:r>
              <a:rPr kumimoji="0" lang="en-US" sz="2200" b="0" i="0" u="none" strike="noStrike" cap="none" normalizeH="0" dirty="0" smtClean="0">
                <a:ln>
                  <a:noFill/>
                </a:ln>
                <a:solidFill>
                  <a:schemeClr val="tx1"/>
                </a:solidFill>
                <a:effectLst/>
                <a:latin typeface="Calibri" pitchFamily="34" charset="0"/>
                <a:ea typeface="Calibri" pitchFamily="34" charset="0"/>
                <a:cs typeface="Times-Roman" charset="0"/>
              </a:rPr>
              <a:t> </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180</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and 270</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endParaRPr kumimoji="0" lang="en-US" sz="2200"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MCO4</a:t>
            </a:r>
            <a:endParaRPr kumimoji="0" lang="en-US" sz="2400"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Mechanical and digital collimator angle readouts must be verified using a</a:t>
            </a:r>
            <a:r>
              <a:rPr lang="en-US" sz="2200" dirty="0" smtClean="0">
                <a:latin typeface="Calibri" pitchFamily="34" charset="0"/>
                <a:ea typeface="Calibri" pitchFamily="34" charset="0"/>
                <a:cs typeface="Times-Roman" charset="0"/>
              </a:rPr>
              <a:t> </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spirit level, or other appropriate leveling device, for at least 0</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90</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and</a:t>
            </a:r>
            <a:r>
              <a:rPr lang="en-US" sz="2200" dirty="0" smtClean="0">
                <a:latin typeface="Calibri" pitchFamily="34" charset="0"/>
                <a:ea typeface="Calibri" pitchFamily="34" charset="0"/>
                <a:cs typeface="Times-Roman" charset="0"/>
              </a:rPr>
              <a:t> </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270</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a:t>
            </a:r>
            <a:endParaRPr kumimoji="0" lang="en-US" sz="2200"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MCO5 </a:t>
            </a:r>
            <a:endParaRPr kumimoji="0" lang="en-US" sz="2400"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Mechanical and digital couch position readouts must be verified over an</a:t>
            </a:r>
            <a:r>
              <a:rPr lang="en-US" sz="2200" dirty="0" smtClean="0">
                <a:latin typeface="Calibri" pitchFamily="34" charset="0"/>
                <a:ea typeface="Calibri" pitchFamily="34" charset="0"/>
                <a:cs typeface="Times-Roman" charset="0"/>
              </a:rPr>
              <a:t> </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appropriate clinical range in the directions of the three cardinal axes.</a:t>
            </a:r>
            <a:endParaRPr kumimoji="0" lang="en-US" sz="2200" b="0" i="0" u="none" strike="noStrike" cap="none" normalizeH="0" baseline="0" dirty="0" smtClean="0">
              <a:ln>
                <a:noFill/>
              </a:ln>
              <a:solidFill>
                <a:schemeClr val="tx1"/>
              </a:solidFill>
              <a:effectLst/>
              <a:latin typeface="Calibri"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04800" y="6203667"/>
            <a:ext cx="84582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a:t>
            </a:r>
            <a:r>
              <a:rPr lang="es-ES" dirty="0" smtClean="0"/>
              <a:t>2</a:t>
            </a:r>
            <a:endParaRPr lang="en-US" dirty="0"/>
          </a:p>
        </p:txBody>
      </p:sp>
      <p:sp>
        <p:nvSpPr>
          <p:cNvPr id="3" name="Rectangle 2"/>
          <p:cNvSpPr/>
          <p:nvPr/>
        </p:nvSpPr>
        <p:spPr>
          <a:xfrm>
            <a:off x="457200" y="3124200"/>
            <a:ext cx="8229600" cy="2831544"/>
          </a:xfrm>
          <a:prstGeom prst="rect">
            <a:avLst/>
          </a:prstGeom>
        </p:spPr>
        <p:txBody>
          <a:bodyPr wrap="square">
            <a:spAutoFit/>
          </a:bodyPr>
          <a:lstStyle/>
          <a:p>
            <a:pPr lvl="0"/>
            <a:r>
              <a:rPr lang="en-US" sz="2400" b="1" dirty="0" smtClean="0">
                <a:latin typeface="Calibri" pitchFamily="34" charset="0"/>
                <a:ea typeface="Calibri" pitchFamily="34" charset="0"/>
                <a:cs typeface="Times-Roman" charset="0"/>
              </a:rPr>
              <a:t>MCO8 </a:t>
            </a:r>
            <a:endParaRPr lang="en-US" sz="2400" dirty="0" smtClean="0">
              <a:latin typeface="Calibri" pitchFamily="34" charset="0"/>
            </a:endParaRPr>
          </a:p>
          <a:p>
            <a:pPr lvl="0"/>
            <a:r>
              <a:rPr lang="en-US" sz="2200" dirty="0" smtClean="0">
                <a:latin typeface="Calibri" pitchFamily="34" charset="0"/>
                <a:ea typeface="Calibri" pitchFamily="34" charset="0"/>
                <a:cs typeface="Times-Roman" charset="0"/>
              </a:rPr>
              <a:t>A mechanical device, calibrated against the true radiation </a:t>
            </a:r>
            <a:r>
              <a:rPr lang="en-US" sz="2200" dirty="0" err="1" smtClean="0">
                <a:latin typeface="Calibri" pitchFamily="34" charset="0"/>
                <a:ea typeface="Calibri" pitchFamily="34" charset="0"/>
                <a:cs typeface="Times-Roman" charset="0"/>
              </a:rPr>
              <a:t>isocentre</a:t>
            </a:r>
            <a:r>
              <a:rPr lang="en-US" sz="2200" dirty="0" smtClean="0">
                <a:latin typeface="Calibri" pitchFamily="34" charset="0"/>
                <a:ea typeface="Calibri" pitchFamily="34" charset="0"/>
                <a:cs typeface="Times-Roman" charset="0"/>
              </a:rPr>
              <a:t>, is used to provide the base reading for the check of the optical distance indicator. The standards stated in the Table apply at the </a:t>
            </a:r>
            <a:r>
              <a:rPr lang="en-US" sz="2200" dirty="0" err="1" smtClean="0">
                <a:latin typeface="Calibri" pitchFamily="34" charset="0"/>
                <a:ea typeface="Calibri" pitchFamily="34" charset="0"/>
                <a:cs typeface="Times-Roman" charset="0"/>
              </a:rPr>
              <a:t>isocentre</a:t>
            </a:r>
            <a:r>
              <a:rPr lang="en-US" sz="2200" dirty="0" smtClean="0">
                <a:latin typeface="Calibri" pitchFamily="34" charset="0"/>
                <a:ea typeface="Calibri" pitchFamily="34" charset="0"/>
                <a:cs typeface="Times-Roman" charset="0"/>
              </a:rPr>
              <a:t>. The optical distance indicator should be checked over a clinically relevant range of SSD and gantry angle. The tolerance and action level may be twice as large (i.e. 2 and 4 mm) at the clinical limits of the optical distance indicator’s range.</a:t>
            </a:r>
            <a:r>
              <a:rPr lang="en-US" sz="2200" dirty="0" smtClean="0">
                <a:latin typeface="Calibri" pitchFamily="34" charset="0"/>
              </a:rPr>
              <a:t> </a:t>
            </a:r>
          </a:p>
        </p:txBody>
      </p:sp>
      <p:sp>
        <p:nvSpPr>
          <p:cNvPr id="4" name="Rectangle 3"/>
          <p:cNvSpPr/>
          <p:nvPr/>
        </p:nvSpPr>
        <p:spPr>
          <a:xfrm>
            <a:off x="457200" y="914400"/>
            <a:ext cx="8077200" cy="2185214"/>
          </a:xfrm>
          <a:prstGeom prst="rect">
            <a:avLst/>
          </a:prstGeom>
        </p:spPr>
        <p:txBody>
          <a:bodyPr wrap="square">
            <a:spAutoFit/>
          </a:bodyPr>
          <a:lstStyle/>
          <a:p>
            <a:pPr lvl="0"/>
            <a:r>
              <a:rPr lang="en-US" sz="2400" b="1" dirty="0" smtClean="0">
                <a:latin typeface="Calibri" pitchFamily="34" charset="0"/>
                <a:ea typeface="Calibri" pitchFamily="34" charset="0"/>
                <a:cs typeface="Times-Roman" charset="0"/>
              </a:rPr>
              <a:t>MCO6 </a:t>
            </a:r>
            <a:endParaRPr lang="en-US" sz="2400" dirty="0" smtClean="0">
              <a:latin typeface="Calibri" pitchFamily="34" charset="0"/>
            </a:endParaRPr>
          </a:p>
          <a:p>
            <a:pPr lvl="0"/>
            <a:r>
              <a:rPr lang="en-US" sz="2200" dirty="0" smtClean="0">
                <a:latin typeface="Calibri" pitchFamily="34" charset="0"/>
                <a:ea typeface="Calibri" pitchFamily="34" charset="0"/>
                <a:cs typeface="Times-Roman" charset="0"/>
              </a:rPr>
              <a:t>Rotation of the couch about the optical collimator rotation axis must be verified</a:t>
            </a:r>
            <a:endParaRPr lang="en-US" sz="2200" dirty="0" smtClean="0">
              <a:latin typeface="Calibri" pitchFamily="34" charset="0"/>
            </a:endParaRPr>
          </a:p>
          <a:p>
            <a:pPr lvl="0"/>
            <a:r>
              <a:rPr lang="en-US" sz="2400" b="1" dirty="0" smtClean="0">
                <a:latin typeface="Calibri" pitchFamily="34" charset="0"/>
                <a:ea typeface="Calibri" pitchFamily="34" charset="0"/>
                <a:cs typeface="Times-Roman" charset="0"/>
              </a:rPr>
              <a:t>MCO7</a:t>
            </a:r>
            <a:endParaRPr lang="en-US" sz="2400" dirty="0" smtClean="0">
              <a:latin typeface="Calibri" pitchFamily="34" charset="0"/>
            </a:endParaRPr>
          </a:p>
          <a:p>
            <a:pPr lvl="0"/>
            <a:r>
              <a:rPr lang="en-US" dirty="0" smtClean="0">
                <a:latin typeface="Calibri" pitchFamily="34" charset="0"/>
                <a:ea typeface="Calibri" pitchFamily="34" charset="0"/>
                <a:cs typeface="Times-Roman" charset="0"/>
              </a:rPr>
              <a:t> </a:t>
            </a:r>
            <a:r>
              <a:rPr lang="en-US" sz="2200" dirty="0" smtClean="0">
                <a:latin typeface="Calibri" pitchFamily="34" charset="0"/>
                <a:ea typeface="Calibri" pitchFamily="34" charset="0"/>
                <a:cs typeface="Times-Roman" charset="0"/>
              </a:rPr>
              <a:t>The couch rotation angle must be verified over an appropriate clinical range.</a:t>
            </a:r>
            <a:endParaRPr lang="en-US" sz="2200" dirty="0" smtClean="0">
              <a:latin typeface="Calibri" pitchFamily="34" charset="0"/>
            </a:endParaRPr>
          </a:p>
        </p:txBody>
      </p:sp>
      <p:sp>
        <p:nvSpPr>
          <p:cNvPr id="5" name="Rectangle 1"/>
          <p:cNvSpPr>
            <a:spLocks noChangeArrowheads="1"/>
          </p:cNvSpPr>
          <p:nvPr/>
        </p:nvSpPr>
        <p:spPr bwMode="auto">
          <a:xfrm>
            <a:off x="2590800" y="228600"/>
            <a:ext cx="3886200"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smtClean="0">
                <a:ln>
                  <a:noFill/>
                </a:ln>
                <a:solidFill>
                  <a:srgbClr val="FFCC00"/>
                </a:solidFill>
                <a:effectLst/>
                <a:latin typeface="Calibri" pitchFamily="34" charset="0"/>
                <a:ea typeface="Calibri" pitchFamily="34" charset="0"/>
                <a:cs typeface="Times-Bold"/>
              </a:rPr>
              <a:t>Monthly Tests</a:t>
            </a:r>
            <a:endParaRPr kumimoji="0" lang="en-US" sz="4400" b="0" i="0" u="none" strike="noStrike" cap="none" normalizeH="0" baseline="0" dirty="0" smtClean="0">
              <a:ln>
                <a:noFill/>
              </a:ln>
              <a:solidFill>
                <a:srgbClr val="FFCC00"/>
              </a:solidFill>
              <a:effectLst/>
              <a:latin typeface="Arial"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81000" y="6324600"/>
            <a:ext cx="83058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479233" name="Rectangle 1"/>
          <p:cNvSpPr>
            <a:spLocks noChangeArrowheads="1"/>
          </p:cNvSpPr>
          <p:nvPr/>
        </p:nvSpPr>
        <p:spPr bwMode="auto">
          <a:xfrm>
            <a:off x="533400" y="533400"/>
            <a:ext cx="8305800" cy="38779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MCO9 </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The trajectory of the optical image of the </a:t>
            </a:r>
            <a:r>
              <a:rPr kumimoji="0" lang="en-US" sz="2200" b="0" i="0" u="none" strike="noStrike" cap="none" normalizeH="0" baseline="0" dirty="0" err="1" smtClean="0">
                <a:ln>
                  <a:noFill/>
                </a:ln>
                <a:solidFill>
                  <a:schemeClr val="tx1"/>
                </a:solidFill>
                <a:effectLst/>
                <a:latin typeface="Calibri" pitchFamily="34" charset="0"/>
                <a:ea typeface="Calibri" pitchFamily="34" charset="0"/>
                <a:cs typeface="Times-Roman" charset="0"/>
              </a:rPr>
              <a:t>crosswires</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is measured at the appropriate SSD for collimator angles of 0</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90o and 270</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Tolerances and Action Levels refer to the diameter of the optical </a:t>
            </a:r>
            <a:r>
              <a:rPr kumimoji="0" lang="en-US" sz="2200" b="0" i="0" u="none" strike="noStrike" cap="none" normalizeH="0" baseline="0" dirty="0" err="1" smtClean="0">
                <a:ln>
                  <a:noFill/>
                </a:ln>
                <a:solidFill>
                  <a:schemeClr val="tx1"/>
                </a:solidFill>
                <a:effectLst/>
                <a:latin typeface="Calibri" pitchFamily="34" charset="0"/>
                <a:ea typeface="Calibri" pitchFamily="34" charset="0"/>
                <a:cs typeface="Times-Roman" charset="0"/>
              </a:rPr>
              <a:t>isocentre</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so measured.</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MCO10</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Roman" charset="0"/>
              </a:rPr>
              <a:t> </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Geometric alignment of the radiation and optical field edges must be established over a range of field sizes at gantry angles 0</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90</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and 270</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Representative half blocked fields must be included if available. A minimum of six field sizes will b e required for this test. Tolerances and Action Levels apply to each edge of a rectangular field.</a:t>
            </a:r>
            <a:endParaRPr kumimoji="0" lang="en-US" sz="700" b="0" i="0" u="none" strike="noStrike" cap="none" normalizeH="0" baseline="0" dirty="0" smtClean="0">
              <a:ln>
                <a:noFill/>
              </a:ln>
              <a:solidFill>
                <a:schemeClr val="tx1"/>
              </a:solidFill>
              <a:effectLst/>
              <a:latin typeface="Arial" pitchFamily="34" charset="0"/>
            </a:endParaRPr>
          </a:p>
        </p:txBody>
      </p:sp>
      <p:sp>
        <p:nvSpPr>
          <p:cNvPr id="479234" name="Rectangle 2"/>
          <p:cNvSpPr>
            <a:spLocks noChangeArrowheads="1"/>
          </p:cNvSpPr>
          <p:nvPr/>
        </p:nvSpPr>
        <p:spPr bwMode="auto">
          <a:xfrm>
            <a:off x="609600" y="4343400"/>
            <a:ext cx="8229600" cy="21544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MCO11 </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Compliance of the radiation and optical field sizes with the indicated dimensions must be established over a range of field sizes at gantry angles 0</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90</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and 270</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Representative half blocked fields must be included if available. A minimum of six field sizes will be required for this test. </a:t>
            </a:r>
            <a:endParaRPr kumimoji="0" lang="en-US" sz="1800" b="0" i="0" u="none" strike="noStrike" cap="none" normalizeH="0" baseline="0" dirty="0" smtClean="0">
              <a:ln>
                <a:noFill/>
              </a:ln>
              <a:solidFill>
                <a:schemeClr val="tx1"/>
              </a:solidFill>
              <a:effectLst/>
              <a:latin typeface="Arial" pitchFamily="34" charset="0"/>
            </a:endParaRPr>
          </a:p>
        </p:txBody>
      </p:sp>
      <p:sp>
        <p:nvSpPr>
          <p:cNvPr id="5" name="Rectangle 1"/>
          <p:cNvSpPr>
            <a:spLocks noChangeArrowheads="1"/>
          </p:cNvSpPr>
          <p:nvPr/>
        </p:nvSpPr>
        <p:spPr bwMode="auto">
          <a:xfrm>
            <a:off x="2743200" y="228600"/>
            <a:ext cx="3886200"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smtClean="0">
                <a:ln>
                  <a:noFill/>
                </a:ln>
                <a:solidFill>
                  <a:srgbClr val="FFCC00"/>
                </a:solidFill>
                <a:effectLst/>
                <a:latin typeface="Calibri" pitchFamily="34" charset="0"/>
                <a:ea typeface="Calibri" pitchFamily="34" charset="0"/>
                <a:cs typeface="Times-Bold"/>
              </a:rPr>
              <a:t>Monthly Tests</a:t>
            </a:r>
            <a:endParaRPr kumimoji="0" lang="en-US" sz="4400" b="0" i="0" u="none" strike="noStrike" cap="none" normalizeH="0" baseline="0" dirty="0" smtClean="0">
              <a:ln>
                <a:noFill/>
              </a:ln>
              <a:solidFill>
                <a:srgbClr val="FFCC00"/>
              </a:solidFill>
              <a:effectLst/>
              <a:latin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3"/>
          <p:cNvSpPr txBox="1">
            <a:spLocks noChangeArrowheads="1"/>
          </p:cNvSpPr>
          <p:nvPr/>
        </p:nvSpPr>
        <p:spPr bwMode="auto">
          <a:xfrm>
            <a:off x="914400" y="457200"/>
            <a:ext cx="7391400" cy="830997"/>
          </a:xfrm>
          <a:prstGeom prst="rect">
            <a:avLst/>
          </a:prstGeom>
          <a:noFill/>
          <a:ln w="9525">
            <a:noFill/>
            <a:miter lim="800000"/>
            <a:headEnd/>
            <a:tailEnd/>
          </a:ln>
          <a:effectLst/>
        </p:spPr>
        <p:txBody>
          <a:bodyPr>
            <a:spAutoFit/>
          </a:bodyPr>
          <a:lstStyle/>
          <a:p>
            <a:pPr algn="ctr" eaLnBrk="1" hangingPunct="1">
              <a:spcBef>
                <a:spcPct val="50000"/>
              </a:spcBef>
            </a:pPr>
            <a:r>
              <a:rPr lang="en-US" sz="4800" b="1" i="1" dirty="0" smtClean="0">
                <a:solidFill>
                  <a:schemeClr val="tx1">
                    <a:lumMod val="95000"/>
                  </a:schemeClr>
                </a:solidFill>
                <a:cs typeface="Times New Roman" pitchFamily="18" charset="0"/>
              </a:rPr>
              <a:t>Definitions</a:t>
            </a:r>
            <a:endParaRPr lang="en-US" sz="4800" i="1" dirty="0">
              <a:solidFill>
                <a:schemeClr val="tx1">
                  <a:lumMod val="95000"/>
                </a:schemeClr>
              </a:solidFill>
              <a:cs typeface="Times New Roman" pitchFamily="18" charset="0"/>
            </a:endParaRPr>
          </a:p>
        </p:txBody>
      </p:sp>
      <p:sp>
        <p:nvSpPr>
          <p:cNvPr id="54276" name="Text Box 4"/>
          <p:cNvSpPr txBox="1">
            <a:spLocks noChangeArrowheads="1"/>
          </p:cNvSpPr>
          <p:nvPr/>
        </p:nvSpPr>
        <p:spPr bwMode="auto">
          <a:xfrm>
            <a:off x="609600" y="1447800"/>
            <a:ext cx="7924800" cy="3754874"/>
          </a:xfrm>
          <a:prstGeom prst="rect">
            <a:avLst/>
          </a:prstGeom>
          <a:noFill/>
          <a:ln w="9525">
            <a:noFill/>
            <a:miter lim="800000"/>
            <a:headEnd/>
            <a:tailEnd/>
          </a:ln>
          <a:effectLst/>
        </p:spPr>
        <p:txBody>
          <a:bodyPr wrap="square">
            <a:spAutoFit/>
          </a:bodyPr>
          <a:lstStyle/>
          <a:p>
            <a:pPr eaLnBrk="1" hangingPunct="1">
              <a:spcBef>
                <a:spcPct val="50000"/>
              </a:spcBef>
            </a:pPr>
            <a:r>
              <a:rPr lang="en-US" sz="2800" b="1" dirty="0">
                <a:solidFill>
                  <a:schemeClr val="bg1"/>
                </a:solidFill>
              </a:rPr>
              <a:t>Quality Assurance:</a:t>
            </a:r>
            <a:r>
              <a:rPr lang="en-US" sz="2400" dirty="0">
                <a:solidFill>
                  <a:schemeClr val="bg1"/>
                </a:solidFill>
              </a:rPr>
              <a:t> </a:t>
            </a:r>
          </a:p>
          <a:p>
            <a:pPr eaLnBrk="1" hangingPunct="1">
              <a:spcBef>
                <a:spcPct val="50000"/>
              </a:spcBef>
            </a:pPr>
            <a:r>
              <a:rPr lang="en-US" sz="2800" dirty="0">
                <a:solidFill>
                  <a:schemeClr val="bg1"/>
                </a:solidFill>
              </a:rPr>
              <a:t>All those planned and systematic actions necessary to provide adequate confidence that a product or service</a:t>
            </a:r>
            <a:r>
              <a:rPr lang="en-US" sz="2400" dirty="0">
                <a:solidFill>
                  <a:schemeClr val="bg1"/>
                </a:solidFill>
              </a:rPr>
              <a:t> </a:t>
            </a:r>
            <a:r>
              <a:rPr lang="en-US" sz="2800" dirty="0">
                <a:solidFill>
                  <a:schemeClr val="bg1"/>
                </a:solidFill>
              </a:rPr>
              <a:t>fulfills requirements for quality</a:t>
            </a:r>
          </a:p>
          <a:p>
            <a:pPr eaLnBrk="1" hangingPunct="1">
              <a:spcBef>
                <a:spcPct val="50000"/>
              </a:spcBef>
            </a:pPr>
            <a:r>
              <a:rPr lang="en-US" sz="2800" b="1" dirty="0">
                <a:solidFill>
                  <a:schemeClr val="tx2"/>
                </a:solidFill>
              </a:rPr>
              <a:t>Quality Control:</a:t>
            </a:r>
          </a:p>
          <a:p>
            <a:pPr eaLnBrk="1" hangingPunct="1">
              <a:spcBef>
                <a:spcPct val="50000"/>
              </a:spcBef>
            </a:pPr>
            <a:r>
              <a:rPr lang="en-US" sz="2800" i="1" dirty="0">
                <a:solidFill>
                  <a:schemeClr val="tx2"/>
                </a:solidFill>
              </a:rPr>
              <a:t>The operational techniques that are used to fulfill requirements for quality</a:t>
            </a:r>
            <a:r>
              <a:rPr lang="en-US" sz="1800" i="1" dirty="0">
                <a:solidFill>
                  <a:schemeClr val="tx2"/>
                </a:solidFill>
                <a:latin typeface="Arial" charset="0"/>
              </a:rPr>
              <a:t> </a:t>
            </a:r>
          </a:p>
        </p:txBody>
      </p:sp>
      <p:sp>
        <p:nvSpPr>
          <p:cNvPr id="5" name="Footer Placeholder 4"/>
          <p:cNvSpPr>
            <a:spLocks noGrp="1"/>
          </p:cNvSpPr>
          <p:nvPr>
            <p:ph type="ftr" sz="quarter" idx="11"/>
          </p:nvPr>
        </p:nvSpPr>
        <p:spPr>
          <a:xfrm>
            <a:off x="533400" y="6203667"/>
            <a:ext cx="82296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pic>
        <p:nvPicPr>
          <p:cNvPr id="6" name="Picture 2" descr="http://www.ucalgary.ca/rop/files/rop/images/Q&amp;S%20in%20Radiotherapy.jpg"/>
          <p:cNvPicPr>
            <a:picLocks noChangeAspect="1" noChangeArrowheads="1"/>
          </p:cNvPicPr>
          <p:nvPr/>
        </p:nvPicPr>
        <p:blipFill>
          <a:blip r:embed="rId2"/>
          <a:srcRect/>
          <a:stretch>
            <a:fillRect/>
          </a:stretch>
        </p:blipFill>
        <p:spPr bwMode="auto">
          <a:xfrm>
            <a:off x="7467600" y="4724400"/>
            <a:ext cx="1171575" cy="1447800"/>
          </a:xfrm>
          <a:prstGeom prst="rect">
            <a:avLst/>
          </a:prstGeom>
          <a:noFill/>
        </p:spPr>
      </p:pic>
      <p:sp>
        <p:nvSpPr>
          <p:cNvPr id="7" name="Rectangle 6"/>
          <p:cNvSpPr/>
          <p:nvPr/>
        </p:nvSpPr>
        <p:spPr>
          <a:xfrm>
            <a:off x="2209800" y="5334000"/>
            <a:ext cx="5105400" cy="584775"/>
          </a:xfrm>
          <a:prstGeom prst="rect">
            <a:avLst/>
          </a:prstGeom>
        </p:spPr>
        <p:txBody>
          <a:bodyPr wrap="square">
            <a:spAutoFit/>
          </a:bodyPr>
          <a:lstStyle/>
          <a:p>
            <a:r>
              <a:rPr lang="en-US" sz="1600" b="1" i="1" dirty="0" smtClean="0"/>
              <a:t>Quality and Safety in Radiotherapy, </a:t>
            </a:r>
            <a:r>
              <a:rPr lang="en-US" sz="1600" b="1" i="1" dirty="0" err="1" smtClean="0"/>
              <a:t>eds</a:t>
            </a:r>
            <a:r>
              <a:rPr lang="en-US" sz="1600" b="1" i="1" dirty="0" smtClean="0"/>
              <a:t> T. </a:t>
            </a:r>
            <a:r>
              <a:rPr lang="en-US" sz="1600" b="1" i="1" dirty="0" err="1" smtClean="0"/>
              <a:t>Pawlicki</a:t>
            </a:r>
            <a:r>
              <a:rPr lang="en-US" sz="1600" b="1" i="1" dirty="0" smtClean="0"/>
              <a:t> et al. Taylor and Francis, New York, 1-6 (2010)</a:t>
            </a:r>
            <a:endParaRPr lang="en-US" sz="16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04800" y="6203667"/>
            <a:ext cx="84582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481281" name="Rectangle 1"/>
          <p:cNvSpPr>
            <a:spLocks noChangeArrowheads="1"/>
          </p:cNvSpPr>
          <p:nvPr/>
        </p:nvSpPr>
        <p:spPr bwMode="auto">
          <a:xfrm>
            <a:off x="381000" y="990600"/>
            <a:ext cx="8229600" cy="45858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MCO12 </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Although the radiation output (</a:t>
            </a:r>
            <a:r>
              <a:rPr kumimoji="0" lang="en-US" sz="2200" b="0" i="0" u="none" strike="noStrike" cap="none" normalizeH="0" baseline="0" dirty="0" err="1" smtClean="0">
                <a:ln>
                  <a:noFill/>
                </a:ln>
                <a:solidFill>
                  <a:schemeClr val="tx1"/>
                </a:solidFill>
                <a:effectLst/>
                <a:latin typeface="Calibri" pitchFamily="34" charset="0"/>
                <a:ea typeface="Calibri" pitchFamily="34" charset="0"/>
                <a:cs typeface="Times-Roman" charset="0"/>
              </a:rPr>
              <a:t>cGy</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/min) from a Co-60 unit should decay at a known rate, it is necessary to confirm this regularly to ensure that no unexpected changes have occurred (e.g. malfunction of shutter or source transport mechanism).</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MCO13 </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From a series of radiation measurements with different set times, the</a:t>
            </a:r>
            <a:r>
              <a:rPr kumimoji="0" lang="en-US" sz="2200" b="0" i="0" u="none" strike="noStrike" cap="none" normalizeH="0" dirty="0" smtClean="0">
                <a:ln>
                  <a:noFill/>
                </a:ln>
                <a:solidFill>
                  <a:schemeClr val="tx1"/>
                </a:solidFill>
                <a:effectLst/>
                <a:latin typeface="Calibri" pitchFamily="34" charset="0"/>
                <a:ea typeface="Calibri" pitchFamily="34" charset="0"/>
                <a:cs typeface="Times-Roman" charset="0"/>
              </a:rPr>
              <a:t> </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timer offset or shutter error is determined.</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MCO14 </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Film and optical densitometry is used to confirm symmetry of the radiation output and hence proper centering of the source with respect to the primary collimator. A large field, e.g. 30x30cm</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2</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should be used.</a:t>
            </a:r>
            <a:endParaRPr kumimoji="0" lang="en-US" sz="1800" b="0" i="0" u="none" strike="noStrike" cap="none" normalizeH="0" baseline="0" dirty="0" smtClean="0">
              <a:ln>
                <a:noFill/>
              </a:ln>
              <a:solidFill>
                <a:schemeClr val="tx1"/>
              </a:solidFill>
              <a:effectLst/>
              <a:latin typeface="Arial" pitchFamily="34" charset="0"/>
            </a:endParaRPr>
          </a:p>
        </p:txBody>
      </p:sp>
      <p:sp>
        <p:nvSpPr>
          <p:cNvPr id="4" name="Rectangle 1"/>
          <p:cNvSpPr>
            <a:spLocks noChangeArrowheads="1"/>
          </p:cNvSpPr>
          <p:nvPr/>
        </p:nvSpPr>
        <p:spPr bwMode="auto">
          <a:xfrm>
            <a:off x="2743200" y="228600"/>
            <a:ext cx="3886200"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smtClean="0">
                <a:ln>
                  <a:noFill/>
                </a:ln>
                <a:solidFill>
                  <a:srgbClr val="FFCC00"/>
                </a:solidFill>
                <a:effectLst/>
                <a:latin typeface="Calibri" pitchFamily="34" charset="0"/>
                <a:ea typeface="Calibri" pitchFamily="34" charset="0"/>
                <a:cs typeface="Times-Bold"/>
              </a:rPr>
              <a:t>Monthly Tests</a:t>
            </a:r>
            <a:endParaRPr kumimoji="0" lang="en-US" sz="4400" b="0" i="0" u="none" strike="noStrike" cap="none" normalizeH="0" baseline="0" dirty="0" smtClean="0">
              <a:ln>
                <a:noFill/>
              </a:ln>
              <a:solidFill>
                <a:srgbClr val="FFCC00"/>
              </a:solidFill>
              <a:effectLst/>
              <a:latin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04800" y="6203667"/>
            <a:ext cx="84582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482305" name="Rectangle 1"/>
          <p:cNvSpPr>
            <a:spLocks noChangeArrowheads="1"/>
          </p:cNvSpPr>
          <p:nvPr/>
        </p:nvSpPr>
        <p:spPr bwMode="auto">
          <a:xfrm>
            <a:off x="304800" y="1219200"/>
            <a:ext cx="86106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MCO15</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Documentation relating to the daily quality control checks, preventive maintenance, service calls and subsequent checks must be complete, legible and the operator identified</a:t>
            </a:r>
            <a:endParaRPr kumimoji="0" lang="en-US" sz="1800" b="0" i="0" u="none" strike="noStrike" cap="none" normalizeH="0" baseline="0" dirty="0" smtClean="0">
              <a:ln>
                <a:noFill/>
              </a:ln>
              <a:solidFill>
                <a:schemeClr val="tx1"/>
              </a:solidFill>
              <a:effectLst/>
              <a:latin typeface="Arial" pitchFamily="34" charset="0"/>
            </a:endParaRPr>
          </a:p>
        </p:txBody>
      </p:sp>
      <p:sp>
        <p:nvSpPr>
          <p:cNvPr id="4" name="Rectangle 1"/>
          <p:cNvSpPr>
            <a:spLocks noChangeArrowheads="1"/>
          </p:cNvSpPr>
          <p:nvPr/>
        </p:nvSpPr>
        <p:spPr bwMode="auto">
          <a:xfrm>
            <a:off x="2743200" y="228600"/>
            <a:ext cx="3886200"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smtClean="0">
                <a:ln>
                  <a:noFill/>
                </a:ln>
                <a:solidFill>
                  <a:srgbClr val="FFCC00"/>
                </a:solidFill>
                <a:effectLst/>
                <a:latin typeface="Calibri" pitchFamily="34" charset="0"/>
                <a:ea typeface="Calibri" pitchFamily="34" charset="0"/>
                <a:cs typeface="Times-Bold"/>
              </a:rPr>
              <a:t>Monthly Tests</a:t>
            </a:r>
            <a:endParaRPr kumimoji="0" lang="en-US" sz="4400" b="0" i="0" u="none" strike="noStrike" cap="none" normalizeH="0" baseline="0" dirty="0" smtClean="0">
              <a:ln>
                <a:noFill/>
              </a:ln>
              <a:solidFill>
                <a:srgbClr val="FFCC00"/>
              </a:solidFill>
              <a:effectLst/>
              <a:latin typeface="Arial"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04800" y="6203667"/>
            <a:ext cx="85344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3" name="Rectangle 2"/>
          <p:cNvSpPr/>
          <p:nvPr/>
        </p:nvSpPr>
        <p:spPr>
          <a:xfrm>
            <a:off x="3657600" y="457200"/>
            <a:ext cx="2000468" cy="646331"/>
          </a:xfrm>
          <a:prstGeom prst="rect">
            <a:avLst/>
          </a:prstGeom>
        </p:spPr>
        <p:txBody>
          <a:bodyPr wrap="square">
            <a:spAutoFit/>
          </a:bodyPr>
          <a:lstStyle/>
          <a:p>
            <a:r>
              <a:rPr lang="es-MX" sz="3600" b="1" dirty="0" smtClean="0">
                <a:solidFill>
                  <a:srgbClr val="FFCC00"/>
                </a:solidFill>
                <a:latin typeface="Arial" pitchFamily="34" charset="0"/>
                <a:cs typeface="Arial" pitchFamily="34" charset="0"/>
              </a:rPr>
              <a:t>Co-60</a:t>
            </a:r>
            <a:endParaRPr lang="en-US" sz="3600" b="1" dirty="0">
              <a:solidFill>
                <a:srgbClr val="FFCC00"/>
              </a:solidFill>
            </a:endParaRPr>
          </a:p>
        </p:txBody>
      </p:sp>
      <p:graphicFrame>
        <p:nvGraphicFramePr>
          <p:cNvPr id="5" name="Object 4"/>
          <p:cNvGraphicFramePr>
            <a:graphicFrameLocks noChangeAspect="1"/>
          </p:cNvGraphicFramePr>
          <p:nvPr/>
        </p:nvGraphicFramePr>
        <p:xfrm>
          <a:off x="609600" y="1447800"/>
          <a:ext cx="8001000" cy="3886200"/>
        </p:xfrm>
        <a:graphic>
          <a:graphicData uri="http://schemas.openxmlformats.org/presentationml/2006/ole">
            <p:oleObj spid="_x0000_s464899" name="Worksheet" r:id="rId3" imgW="6210413" imgH="1923849" progId="Excel.Sheet.8">
              <p:embed/>
            </p:oleObj>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04800" y="6324600"/>
            <a:ext cx="83820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483329" name="Rectangle 1"/>
          <p:cNvSpPr>
            <a:spLocks noChangeArrowheads="1"/>
          </p:cNvSpPr>
          <p:nvPr/>
        </p:nvSpPr>
        <p:spPr bwMode="auto">
          <a:xfrm>
            <a:off x="533400" y="381000"/>
            <a:ext cx="8305800" cy="59708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ACO1 </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A full TG51 calibration is performed annually.</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ACO2-5 </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These tests confirm that essential parameters used for treatment time calculations have not changed due to, for example, a wedge being remounted. All accessories available in the treatment room must be checked.</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ACO6 </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An ion chamber with build up cap may be used in air for these measurements. The chamber may be positioned at the </a:t>
            </a:r>
            <a:r>
              <a:rPr kumimoji="0" lang="en-US" sz="2200" b="0" i="0" u="none" strike="noStrike" cap="none" normalizeH="0" baseline="0" dirty="0" err="1" smtClean="0">
                <a:ln>
                  <a:noFill/>
                </a:ln>
                <a:solidFill>
                  <a:schemeClr val="tx1"/>
                </a:solidFill>
                <a:effectLst/>
                <a:latin typeface="Calibri" pitchFamily="34" charset="0"/>
                <a:ea typeface="Calibri" pitchFamily="34" charset="0"/>
                <a:cs typeface="Times-Roman" charset="0"/>
              </a:rPr>
              <a:t>isocentre</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or may be mounted on the head of the unit. In the latter case, effects due to head sag will not be observed.</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ACO7</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Film and optical densitometry is used to confirm symmetry of the radiation output and hence proper centering of the source with respect to the primary collimator. A large field, e.g. 30x30cm</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2</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and gantry angles of 0</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90</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and 270</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o</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should be used.</a:t>
            </a:r>
            <a:endParaRPr kumimoji="0" lang="en-US" sz="1800" b="0" i="0" u="none" strike="noStrike" cap="none" normalizeH="0" baseline="0" dirty="0" smtClean="0">
              <a:ln>
                <a:noFill/>
              </a:ln>
              <a:solidFill>
                <a:schemeClr val="tx1"/>
              </a:solidFill>
              <a:effectLst/>
              <a:latin typeface="Arial" pitchFamily="34" charset="0"/>
            </a:endParaRPr>
          </a:p>
        </p:txBody>
      </p:sp>
      <p:sp>
        <p:nvSpPr>
          <p:cNvPr id="4" name="Rectangle 1"/>
          <p:cNvSpPr>
            <a:spLocks noChangeArrowheads="1"/>
          </p:cNvSpPr>
          <p:nvPr/>
        </p:nvSpPr>
        <p:spPr bwMode="auto">
          <a:xfrm>
            <a:off x="2895600" y="0"/>
            <a:ext cx="3886200"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smtClean="0">
                <a:ln>
                  <a:noFill/>
                </a:ln>
                <a:solidFill>
                  <a:srgbClr val="FFCC00"/>
                </a:solidFill>
                <a:effectLst/>
                <a:latin typeface="Calibri" pitchFamily="34" charset="0"/>
                <a:ea typeface="Calibri" pitchFamily="34" charset="0"/>
                <a:cs typeface="Times-Bold"/>
              </a:rPr>
              <a:t>Annual Tests</a:t>
            </a:r>
            <a:endParaRPr kumimoji="0" lang="en-US" sz="4400" b="0" i="0" u="none" strike="noStrike" cap="none" normalizeH="0" baseline="0" dirty="0" smtClean="0">
              <a:ln>
                <a:noFill/>
              </a:ln>
              <a:solidFill>
                <a:srgbClr val="FFCC00"/>
              </a:solidFill>
              <a:effectLst/>
              <a:latin typeface="Arial"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04800" y="6203667"/>
            <a:ext cx="85344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3" name="TextBox 2"/>
          <p:cNvSpPr txBox="1"/>
          <p:nvPr/>
        </p:nvSpPr>
        <p:spPr>
          <a:xfrm>
            <a:off x="457200" y="533400"/>
            <a:ext cx="8305800" cy="646331"/>
          </a:xfrm>
          <a:prstGeom prst="rect">
            <a:avLst/>
          </a:prstGeom>
          <a:noFill/>
        </p:spPr>
        <p:txBody>
          <a:bodyPr wrap="square" rtlCol="0">
            <a:spAutoFit/>
          </a:bodyPr>
          <a:lstStyle/>
          <a:p>
            <a:pPr algn="ctr"/>
            <a:r>
              <a:rPr lang="en-US" sz="3600" dirty="0" smtClean="0"/>
              <a:t>Cobalt-60 Annual Tests </a:t>
            </a:r>
            <a:endParaRPr lang="en-US" sz="3600" dirty="0"/>
          </a:p>
        </p:txBody>
      </p:sp>
      <p:graphicFrame>
        <p:nvGraphicFramePr>
          <p:cNvPr id="4" name="Object 3"/>
          <p:cNvGraphicFramePr>
            <a:graphicFrameLocks noChangeAspect="1"/>
          </p:cNvGraphicFramePr>
          <p:nvPr/>
        </p:nvGraphicFramePr>
        <p:xfrm>
          <a:off x="4114800" y="3000375"/>
          <a:ext cx="914400" cy="857250"/>
        </p:xfrm>
        <a:graphic>
          <a:graphicData uri="http://schemas.openxmlformats.org/presentationml/2006/ole">
            <p:oleObj spid="_x0000_s803842" name="Worksheet" showAsIcon="1" r:id="rId3" imgW="914400" imgH="857160" progId="Excel.Sheet.8">
              <p:link updateAutomatic="1"/>
            </p:oleObj>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04800" y="6203667"/>
            <a:ext cx="84582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pic>
        <p:nvPicPr>
          <p:cNvPr id="766977" name="Picture 1"/>
          <p:cNvPicPr>
            <a:picLocks noChangeAspect="1" noChangeArrowheads="1"/>
          </p:cNvPicPr>
          <p:nvPr/>
        </p:nvPicPr>
        <p:blipFill>
          <a:blip r:embed="rId2"/>
          <a:srcRect/>
          <a:stretch>
            <a:fillRect/>
          </a:stretch>
        </p:blipFill>
        <p:spPr bwMode="auto">
          <a:xfrm>
            <a:off x="1295400" y="1219200"/>
            <a:ext cx="6934201" cy="5060244"/>
          </a:xfrm>
          <a:prstGeom prst="rect">
            <a:avLst/>
          </a:prstGeom>
          <a:noFill/>
          <a:ln w="9525">
            <a:noFill/>
            <a:miter lim="800000"/>
            <a:headEnd/>
            <a:tailEnd/>
          </a:ln>
          <a:effectLst/>
        </p:spPr>
      </p:pic>
      <p:sp>
        <p:nvSpPr>
          <p:cNvPr id="6" name="TextBox 5"/>
          <p:cNvSpPr txBox="1"/>
          <p:nvPr/>
        </p:nvSpPr>
        <p:spPr>
          <a:xfrm>
            <a:off x="0" y="304800"/>
            <a:ext cx="9144000" cy="892552"/>
          </a:xfrm>
          <a:prstGeom prst="rect">
            <a:avLst/>
          </a:prstGeom>
          <a:noFill/>
        </p:spPr>
        <p:txBody>
          <a:bodyPr wrap="square" rtlCol="0">
            <a:spAutoFit/>
          </a:bodyPr>
          <a:lstStyle/>
          <a:p>
            <a:pPr algn="ctr"/>
            <a:r>
              <a:rPr lang="en-US" sz="2600" b="1" dirty="0" smtClean="0"/>
              <a:t>Lessons learned from accidental exposures in radiotherapy</a:t>
            </a:r>
          </a:p>
          <a:p>
            <a:pPr algn="ctr"/>
            <a:r>
              <a:rPr lang="en-US" sz="2600" b="1" dirty="0" smtClean="0"/>
              <a:t>IAEA (2000)</a:t>
            </a:r>
            <a:endParaRPr lang="en-US" sz="2600" b="1" dirty="0"/>
          </a:p>
        </p:txBody>
      </p:sp>
      <p:sp>
        <p:nvSpPr>
          <p:cNvPr id="5" name="Rectangle 4"/>
          <p:cNvSpPr/>
          <p:nvPr/>
        </p:nvSpPr>
        <p:spPr>
          <a:xfrm>
            <a:off x="1371600" y="3276600"/>
            <a:ext cx="5715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71600" y="1828800"/>
            <a:ext cx="5715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
          <p:cNvSpPr>
            <a:spLocks noChangeArrowheads="1"/>
          </p:cNvSpPr>
          <p:nvPr/>
        </p:nvSpPr>
        <p:spPr bwMode="auto">
          <a:xfrm>
            <a:off x="381000" y="1600200"/>
            <a:ext cx="8382000" cy="42311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MX" sz="3600" b="1" dirty="0" smtClean="0">
                <a:solidFill>
                  <a:srgbClr val="002060"/>
                </a:solidFill>
                <a:latin typeface="Arial" pitchFamily="34" charset="0"/>
                <a:cs typeface="Arial" pitchFamily="34" charset="0"/>
              </a:rPr>
              <a:t>Control de calidad de aceleradores lineares en radioterapia </a:t>
            </a:r>
          </a:p>
          <a:p>
            <a:pPr algn="ctr"/>
            <a:endParaRPr lang="en-US" sz="3600" b="1" dirty="0" smtClean="0">
              <a:latin typeface="Arial" pitchFamily="34" charset="0"/>
              <a:cs typeface="Arial" pitchFamily="34" charset="0"/>
            </a:endParaRPr>
          </a:p>
          <a:p>
            <a:pPr>
              <a:buFont typeface="Wingdings" pitchFamily="2" charset="2"/>
              <a:buChar char="ü"/>
            </a:pPr>
            <a:r>
              <a:rPr lang="es-MX" sz="3600" dirty="0" smtClean="0"/>
              <a:t> </a:t>
            </a:r>
            <a:r>
              <a:rPr lang="es-MX" sz="2800" dirty="0" smtClean="0">
                <a:latin typeface="Arial" pitchFamily="34" charset="0"/>
                <a:cs typeface="Arial" pitchFamily="34" charset="0"/>
              </a:rPr>
              <a:t>Control de calidad del acelerador lineal y sus componentes principales </a:t>
            </a:r>
            <a:endParaRPr lang="en-US" sz="2800" dirty="0" smtClean="0">
              <a:latin typeface="Arial" pitchFamily="34" charset="0"/>
              <a:cs typeface="Arial" pitchFamily="34" charset="0"/>
            </a:endParaRPr>
          </a:p>
          <a:p>
            <a:pPr>
              <a:buFont typeface="Wingdings" pitchFamily="2" charset="2"/>
              <a:buChar char="ü"/>
            </a:pPr>
            <a:r>
              <a:rPr lang="es-MX" sz="2800" dirty="0" smtClean="0">
                <a:latin typeface="Arial" pitchFamily="34" charset="0"/>
                <a:cs typeface="Arial" pitchFamily="34" charset="0"/>
              </a:rPr>
              <a:t> Control de calidad del sistema de cálculo de dosis para aceleradores lineales </a:t>
            </a:r>
            <a:endParaRPr lang="en-US" sz="2800" dirty="0" smtClean="0">
              <a:latin typeface="Arial" pitchFamily="34" charset="0"/>
              <a:cs typeface="Arial" pitchFamily="34" charset="0"/>
            </a:endParaRPr>
          </a:p>
          <a:p>
            <a:pPr marL="0" marR="0" lvl="0" indent="457200" algn="ctr" defTabSz="914400" rtl="0" eaLnBrk="1" fontAlgn="base" latinLnBrk="0" hangingPunct="1">
              <a:lnSpc>
                <a:spcPct val="100000"/>
              </a:lnSpc>
              <a:spcBef>
                <a:spcPct val="0"/>
              </a:spcBef>
              <a:spcAft>
                <a:spcPct val="0"/>
              </a:spcAft>
              <a:buClrTx/>
              <a:buSzTx/>
              <a:buFontTx/>
              <a:buNone/>
              <a:tabLst/>
            </a:pPr>
            <a:endParaRPr lang="es-MX" sz="3600" b="1" dirty="0" smtClean="0">
              <a:solidFill>
                <a:schemeClr val="bg1"/>
              </a:solidFill>
              <a:latin typeface="Arial" pitchFamily="34" charset="0"/>
              <a:cs typeface="Times New Roman" pitchFamily="18" charset="0"/>
            </a:endParaRPr>
          </a:p>
        </p:txBody>
      </p:sp>
      <p:sp>
        <p:nvSpPr>
          <p:cNvPr id="3" name="TextBox 2"/>
          <p:cNvSpPr txBox="1"/>
          <p:nvPr/>
        </p:nvSpPr>
        <p:spPr>
          <a:xfrm>
            <a:off x="2667000" y="304800"/>
            <a:ext cx="3429000" cy="1200329"/>
          </a:xfrm>
          <a:prstGeom prst="rect">
            <a:avLst/>
          </a:prstGeom>
          <a:noFill/>
        </p:spPr>
        <p:txBody>
          <a:bodyPr wrap="square" rtlCol="0">
            <a:spAutoFit/>
          </a:bodyPr>
          <a:lstStyle/>
          <a:p>
            <a:pPr algn="ctr"/>
            <a:r>
              <a:rPr lang="en-US" sz="7200" b="1" dirty="0" err="1" smtClean="0">
                <a:solidFill>
                  <a:schemeClr val="accent6">
                    <a:lumMod val="20000"/>
                    <a:lumOff val="80000"/>
                  </a:schemeClr>
                </a:solidFill>
              </a:rPr>
              <a:t>Tema</a:t>
            </a:r>
            <a:r>
              <a:rPr lang="en-US" sz="7200" b="1" dirty="0" smtClean="0">
                <a:solidFill>
                  <a:schemeClr val="accent6">
                    <a:lumMod val="20000"/>
                    <a:lumOff val="80000"/>
                  </a:schemeClr>
                </a:solidFill>
              </a:rPr>
              <a:t> 4 </a:t>
            </a:r>
            <a:endParaRPr lang="en-US" sz="7200" b="1" dirty="0">
              <a:solidFill>
                <a:schemeClr val="accent6">
                  <a:lumMod val="20000"/>
                  <a:lumOff val="80000"/>
                </a:schemeClr>
              </a:solidFill>
            </a:endParaRPr>
          </a:p>
        </p:txBody>
      </p:sp>
      <p:sp>
        <p:nvSpPr>
          <p:cNvPr id="6" name="Footer Placeholder 1"/>
          <p:cNvSpPr txBox="1">
            <a:spLocks/>
          </p:cNvSpPr>
          <p:nvPr/>
        </p:nvSpPr>
        <p:spPr>
          <a:xfrm>
            <a:off x="304800" y="6248400"/>
            <a:ext cx="8458200" cy="384048"/>
          </a:xfrm>
          <a:prstGeom prst="rect">
            <a:avLst/>
          </a:prstGeom>
        </p:spPr>
        <p:txBody>
          <a:bodyPr vert="horz" anchor="ctr" anchorCtr="0"/>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S" sz="1600" b="1" i="1" u="none" strike="noStrike" kern="1200" cap="none" spc="0" normalizeH="0" baseline="0" noProof="0" dirty="0" smtClean="0">
                <a:ln>
                  <a:noFill/>
                </a:ln>
                <a:solidFill>
                  <a:schemeClr val="tx2"/>
                </a:solidFill>
                <a:effectLst/>
                <a:uLnTx/>
                <a:uFillTx/>
                <a:latin typeface="Times New Roman" pitchFamily="18" charset="0"/>
                <a:ea typeface="+mn-ea"/>
                <a:cs typeface="+mn-cs"/>
              </a:rPr>
              <a:t>XII </a:t>
            </a:r>
            <a:r>
              <a:rPr kumimoji="0" lang="es-ES" sz="1600" b="1" i="1" u="none" strike="noStrike" kern="1200" cap="none" spc="0" normalizeH="0" baseline="0" noProof="0" dirty="0" err="1" smtClean="0">
                <a:ln>
                  <a:noFill/>
                </a:ln>
                <a:solidFill>
                  <a:schemeClr val="tx2"/>
                </a:solidFill>
                <a:effectLst/>
                <a:uLnTx/>
                <a:uFillTx/>
                <a:latin typeface="Times New Roman" pitchFamily="18" charset="0"/>
                <a:ea typeface="+mn-ea"/>
                <a:cs typeface="+mn-cs"/>
              </a:rPr>
              <a:t>Mexican</a:t>
            </a:r>
            <a:r>
              <a:rPr kumimoji="0" lang="es-ES" sz="1600" b="1" i="1" u="none" strike="noStrike" kern="1200" cap="none" spc="0" normalizeH="0" baseline="0" noProof="0" dirty="0" smtClean="0">
                <a:ln>
                  <a:noFill/>
                </a:ln>
                <a:solidFill>
                  <a:schemeClr val="tx2"/>
                </a:solidFill>
                <a:effectLst/>
                <a:uLnTx/>
                <a:uFillTx/>
                <a:latin typeface="Times New Roman" pitchFamily="18" charset="0"/>
                <a:ea typeface="+mn-ea"/>
                <a:cs typeface="+mn-cs"/>
              </a:rPr>
              <a:t> </a:t>
            </a:r>
            <a:r>
              <a:rPr kumimoji="0" lang="es-ES" sz="1600" b="1" i="1" u="none" strike="noStrike" kern="1200" cap="none" spc="0" normalizeH="0" baseline="0" noProof="0" dirty="0" err="1" smtClean="0">
                <a:ln>
                  <a:noFill/>
                </a:ln>
                <a:solidFill>
                  <a:schemeClr val="tx2"/>
                </a:solidFill>
                <a:effectLst/>
                <a:uLnTx/>
                <a:uFillTx/>
                <a:latin typeface="Times New Roman" pitchFamily="18" charset="0"/>
                <a:ea typeface="+mn-ea"/>
                <a:cs typeface="+mn-cs"/>
              </a:rPr>
              <a:t>Symposium</a:t>
            </a:r>
            <a:r>
              <a:rPr kumimoji="0" lang="es-ES" sz="1600" b="1" i="1" u="none" strike="noStrike" kern="1200" cap="none" spc="0" normalizeH="0" baseline="0" noProof="0" dirty="0" smtClean="0">
                <a:ln>
                  <a:noFill/>
                </a:ln>
                <a:solidFill>
                  <a:schemeClr val="tx2"/>
                </a:solidFill>
                <a:effectLst/>
                <a:uLnTx/>
                <a:uFillTx/>
                <a:latin typeface="Times New Roman" pitchFamily="18" charset="0"/>
                <a:ea typeface="+mn-ea"/>
                <a:cs typeface="+mn-cs"/>
              </a:rPr>
              <a:t> </a:t>
            </a:r>
            <a:r>
              <a:rPr kumimoji="0" lang="es-ES" sz="1600" b="1" i="1" u="none" strike="noStrike" kern="1200" cap="none" spc="0" normalizeH="0" baseline="0" noProof="0" dirty="0" err="1" smtClean="0">
                <a:ln>
                  <a:noFill/>
                </a:ln>
                <a:solidFill>
                  <a:schemeClr val="tx2"/>
                </a:solidFill>
                <a:effectLst/>
                <a:uLnTx/>
                <a:uFillTx/>
                <a:latin typeface="Times New Roman" pitchFamily="18" charset="0"/>
                <a:ea typeface="+mn-ea"/>
                <a:cs typeface="+mn-cs"/>
              </a:rPr>
              <a:t>on</a:t>
            </a:r>
            <a:r>
              <a:rPr kumimoji="0" lang="es-ES" sz="1600" b="1" i="1" u="none" strike="noStrike" kern="1200" cap="none" spc="0" normalizeH="0" baseline="0" noProof="0" dirty="0" smtClean="0">
                <a:ln>
                  <a:noFill/>
                </a:ln>
                <a:solidFill>
                  <a:schemeClr val="tx2"/>
                </a:solidFill>
                <a:effectLst/>
                <a:uLnTx/>
                <a:uFillTx/>
                <a:latin typeface="Times New Roman" pitchFamily="18" charset="0"/>
                <a:ea typeface="+mn-ea"/>
                <a:cs typeface="+mn-cs"/>
              </a:rPr>
              <a:t> </a:t>
            </a:r>
            <a:r>
              <a:rPr kumimoji="0" lang="es-ES" sz="1600" b="1" i="1" u="none" strike="noStrike" kern="1200" cap="none" spc="0" normalizeH="0" baseline="0" noProof="0" dirty="0" err="1" smtClean="0">
                <a:ln>
                  <a:noFill/>
                </a:ln>
                <a:solidFill>
                  <a:schemeClr val="tx2"/>
                </a:solidFill>
                <a:effectLst/>
                <a:uLnTx/>
                <a:uFillTx/>
                <a:latin typeface="Times New Roman" pitchFamily="18" charset="0"/>
                <a:ea typeface="+mn-ea"/>
                <a:cs typeface="+mn-cs"/>
              </a:rPr>
              <a:t>Medical</a:t>
            </a:r>
            <a:r>
              <a:rPr kumimoji="0" lang="es-ES" sz="1600" b="1" i="1" u="none" strike="noStrike" kern="1200" cap="none" spc="0" normalizeH="0" baseline="0" noProof="0" dirty="0" smtClean="0">
                <a:ln>
                  <a:noFill/>
                </a:ln>
                <a:solidFill>
                  <a:schemeClr val="tx2"/>
                </a:solidFill>
                <a:effectLst/>
                <a:uLnTx/>
                <a:uFillTx/>
                <a:latin typeface="Times New Roman" pitchFamily="18" charset="0"/>
                <a:ea typeface="+mn-ea"/>
                <a:cs typeface="+mn-cs"/>
              </a:rPr>
              <a:t> </a:t>
            </a:r>
            <a:r>
              <a:rPr kumimoji="0" lang="es-ES" sz="1600" b="1" i="1" u="none" strike="noStrike" kern="1200" cap="none" spc="0" normalizeH="0" baseline="0" noProof="0" dirty="0" err="1" smtClean="0">
                <a:ln>
                  <a:noFill/>
                </a:ln>
                <a:solidFill>
                  <a:schemeClr val="tx2"/>
                </a:solidFill>
                <a:effectLst/>
                <a:uLnTx/>
                <a:uFillTx/>
                <a:latin typeface="Times New Roman" pitchFamily="18" charset="0"/>
                <a:ea typeface="+mn-ea"/>
                <a:cs typeface="+mn-cs"/>
              </a:rPr>
              <a:t>Physics</a:t>
            </a:r>
            <a:r>
              <a:rPr kumimoji="0" lang="es-ES" sz="1600" b="1" i="1" u="none" strike="noStrike" kern="1200" cap="none" spc="0" normalizeH="0" baseline="0" noProof="0" dirty="0" smtClean="0">
                <a:ln>
                  <a:noFill/>
                </a:ln>
                <a:solidFill>
                  <a:schemeClr val="tx2"/>
                </a:solidFill>
                <a:effectLst/>
                <a:uLnTx/>
                <a:uFillTx/>
                <a:latin typeface="Times New Roman" pitchFamily="18" charset="0"/>
                <a:ea typeface="+mn-ea"/>
                <a:cs typeface="+mn-cs"/>
              </a:rPr>
              <a:t>, HARAO, Oaxaca </a:t>
            </a:r>
            <a:r>
              <a:rPr kumimoji="0" lang="es-ES" sz="1600" b="1" i="1" u="none" strike="noStrike" kern="1200" cap="none" spc="0" normalizeH="0" baseline="0" noProof="0" dirty="0" err="1" smtClean="0">
                <a:ln>
                  <a:noFill/>
                </a:ln>
                <a:solidFill>
                  <a:schemeClr val="tx2"/>
                </a:solidFill>
                <a:effectLst/>
                <a:uLnTx/>
                <a:uFillTx/>
                <a:latin typeface="Times New Roman" pitchFamily="18" charset="0"/>
                <a:ea typeface="+mn-ea"/>
                <a:cs typeface="+mn-cs"/>
              </a:rPr>
              <a:t>Mexico</a:t>
            </a:r>
            <a:r>
              <a:rPr kumimoji="0" lang="es-ES" sz="1600" b="1" i="1" u="none" strike="noStrike" kern="1200" cap="none" spc="0" normalizeH="0" baseline="0" noProof="0" dirty="0" smtClean="0">
                <a:ln>
                  <a:noFill/>
                </a:ln>
                <a:solidFill>
                  <a:schemeClr val="tx2"/>
                </a:solidFill>
                <a:effectLst/>
                <a:uLnTx/>
                <a:uFillTx/>
                <a:latin typeface="Times New Roman" pitchFamily="18" charset="0"/>
                <a:ea typeface="+mn-ea"/>
                <a:cs typeface="+mn-cs"/>
              </a:rPr>
              <a:t>, 16-18 Marzo 2012</a:t>
            </a:r>
            <a:endParaRPr kumimoji="0" lang="en-US" sz="1600" b="1" i="1"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81000" y="6203667"/>
            <a:ext cx="84582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graphicFrame>
        <p:nvGraphicFramePr>
          <p:cNvPr id="4" name="Object 3"/>
          <p:cNvGraphicFramePr>
            <a:graphicFrameLocks noChangeAspect="1"/>
          </p:cNvGraphicFramePr>
          <p:nvPr/>
        </p:nvGraphicFramePr>
        <p:xfrm>
          <a:off x="609600" y="838200"/>
          <a:ext cx="7898307" cy="4858022"/>
        </p:xfrm>
        <a:graphic>
          <a:graphicData uri="http://schemas.openxmlformats.org/presentationml/2006/ole">
            <p:oleObj spid="_x0000_s484353" name="Worksheet" r:id="rId3" imgW="4676916" imgH="2876751" progId="Excel.Sheet.8">
              <p:embed/>
            </p:oleObj>
          </a:graphicData>
        </a:graphic>
      </p:graphicFrame>
      <p:sp>
        <p:nvSpPr>
          <p:cNvPr id="5" name="TextBox 4"/>
          <p:cNvSpPr txBox="1"/>
          <p:nvPr/>
        </p:nvSpPr>
        <p:spPr>
          <a:xfrm>
            <a:off x="2971800" y="228600"/>
            <a:ext cx="4343400" cy="707886"/>
          </a:xfrm>
          <a:prstGeom prst="rect">
            <a:avLst/>
          </a:prstGeom>
          <a:noFill/>
        </p:spPr>
        <p:txBody>
          <a:bodyPr wrap="square" rtlCol="0">
            <a:spAutoFit/>
          </a:bodyPr>
          <a:lstStyle/>
          <a:p>
            <a:r>
              <a:rPr lang="en-US" sz="4000" b="1" dirty="0" smtClean="0">
                <a:solidFill>
                  <a:srgbClr val="002060"/>
                </a:solidFill>
                <a:latin typeface="Calibri" pitchFamily="34" charset="0"/>
              </a:rPr>
              <a:t>Daily LINAC </a:t>
            </a:r>
            <a:r>
              <a:rPr lang="en-US" sz="4000" b="1" dirty="0" smtClean="0">
                <a:solidFill>
                  <a:srgbClr val="002060"/>
                </a:solidFill>
                <a:latin typeface="Calibri" pitchFamily="34" charset="0"/>
              </a:rPr>
              <a:t>Tests </a:t>
            </a:r>
            <a:endParaRPr lang="en-US" sz="4000" b="1" dirty="0">
              <a:solidFill>
                <a:srgbClr val="002060"/>
              </a:solidFill>
              <a:latin typeface="Calibri" pitchFamily="34" charset="0"/>
            </a:endParaRPr>
          </a:p>
        </p:txBody>
      </p:sp>
      <p:sp>
        <p:nvSpPr>
          <p:cNvPr id="6" name="Rectangle 5"/>
          <p:cNvSpPr/>
          <p:nvPr/>
        </p:nvSpPr>
        <p:spPr>
          <a:xfrm>
            <a:off x="533400" y="5791200"/>
            <a:ext cx="8153400" cy="369332"/>
          </a:xfrm>
          <a:prstGeom prst="rect">
            <a:avLst/>
          </a:prstGeom>
        </p:spPr>
        <p:txBody>
          <a:bodyPr wrap="square">
            <a:spAutoFit/>
          </a:bodyPr>
          <a:lstStyle/>
          <a:p>
            <a:r>
              <a:rPr lang="en-US" sz="1800" b="1" dirty="0" smtClean="0">
                <a:solidFill>
                  <a:srgbClr val="0000FF"/>
                </a:solidFill>
              </a:rPr>
              <a:t>Tolerance and Action Levels are specified in millimeters unless otherwise stated</a:t>
            </a:r>
            <a:endParaRPr lang="en-US" sz="1800" b="1" dirty="0">
              <a:solidFill>
                <a:srgbClr val="0000FF"/>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57200" y="6203667"/>
            <a:ext cx="82296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487425" name="Rectangle 1"/>
          <p:cNvSpPr>
            <a:spLocks noChangeArrowheads="1"/>
          </p:cNvSpPr>
          <p:nvPr/>
        </p:nvSpPr>
        <p:spPr bwMode="auto">
          <a:xfrm>
            <a:off x="304800" y="1295400"/>
            <a:ext cx="8382000"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DL1-7 </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The configuration of these tests will depend on the design of the facility and equipment. Safety is the concern and tests should be designed accordingly. As a minimum, manufacturer’s recommendations and applicable regulations must be followed.</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DL8 </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Alignment of </a:t>
            </a:r>
            <a:r>
              <a:rPr kumimoji="0" lang="en-US" sz="2200" b="0" i="0" u="none" strike="noStrike" cap="none" normalizeH="0" baseline="0" dirty="0" err="1" smtClean="0">
                <a:ln>
                  <a:noFill/>
                </a:ln>
                <a:solidFill>
                  <a:schemeClr val="tx1"/>
                </a:solidFill>
                <a:effectLst/>
                <a:latin typeface="Calibri" pitchFamily="34" charset="0"/>
                <a:ea typeface="Calibri" pitchFamily="34" charset="0"/>
                <a:cs typeface="Times-Roman" charset="0"/>
              </a:rPr>
              <a:t>crosswires</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and appropriate lasers for collimator angle 0°, gantry angles 0°, 90° and 270° at an SSD of SAD-10 cm</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DL9 </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Gantry angle 0° and at the </a:t>
            </a:r>
            <a:r>
              <a:rPr kumimoji="0" lang="en-US" sz="2200" b="0" i="0" u="none" strike="noStrike" cap="none" normalizeH="0" baseline="0" dirty="0" err="1" smtClean="0">
                <a:ln>
                  <a:noFill/>
                </a:ln>
                <a:solidFill>
                  <a:schemeClr val="tx1"/>
                </a:solidFill>
                <a:effectLst/>
                <a:latin typeface="Calibri" pitchFamily="34" charset="0"/>
                <a:ea typeface="Calibri" pitchFamily="34" charset="0"/>
                <a:cs typeface="Times-Roman" charset="0"/>
              </a:rPr>
              <a:t>isocentre</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DL10 </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Gantry angle 0° and at the </a:t>
            </a:r>
            <a:r>
              <a:rPr kumimoji="0" lang="en-US" sz="2200" b="0" i="0" u="none" strike="noStrike" cap="none" normalizeH="0" baseline="0" dirty="0" err="1" smtClean="0">
                <a:ln>
                  <a:noFill/>
                </a:ln>
                <a:solidFill>
                  <a:schemeClr val="tx1"/>
                </a:solidFill>
                <a:effectLst/>
                <a:latin typeface="Calibri" pitchFamily="34" charset="0"/>
                <a:ea typeface="Calibri" pitchFamily="34" charset="0"/>
                <a:cs typeface="Times-Roman" charset="0"/>
              </a:rPr>
              <a:t>isocentre</a:t>
            </a:r>
            <a:endParaRPr kumimoji="0" lang="en-US" sz="1800" b="0" i="0" u="none" strike="noStrike" cap="none" normalizeH="0" baseline="0" dirty="0" smtClean="0">
              <a:ln>
                <a:noFill/>
              </a:ln>
              <a:solidFill>
                <a:schemeClr val="tx1"/>
              </a:solidFill>
              <a:effectLst/>
              <a:latin typeface="Arial" pitchFamily="34" charset="0"/>
            </a:endParaRPr>
          </a:p>
        </p:txBody>
      </p:sp>
      <p:sp>
        <p:nvSpPr>
          <p:cNvPr id="4" name="TextBox 3"/>
          <p:cNvSpPr txBox="1"/>
          <p:nvPr/>
        </p:nvSpPr>
        <p:spPr>
          <a:xfrm>
            <a:off x="2971800" y="228600"/>
            <a:ext cx="4267200" cy="707886"/>
          </a:xfrm>
          <a:prstGeom prst="rect">
            <a:avLst/>
          </a:prstGeom>
          <a:noFill/>
        </p:spPr>
        <p:txBody>
          <a:bodyPr wrap="square" rtlCol="0">
            <a:spAutoFit/>
          </a:bodyPr>
          <a:lstStyle/>
          <a:p>
            <a:r>
              <a:rPr lang="en-US" sz="4000" b="1" dirty="0" smtClean="0">
                <a:solidFill>
                  <a:srgbClr val="002060"/>
                </a:solidFill>
                <a:latin typeface="Calibri" pitchFamily="34" charset="0"/>
              </a:rPr>
              <a:t>Daily LINAC </a:t>
            </a:r>
            <a:r>
              <a:rPr lang="en-US" sz="4000" b="1" dirty="0" smtClean="0">
                <a:solidFill>
                  <a:srgbClr val="002060"/>
                </a:solidFill>
                <a:latin typeface="Calibri" pitchFamily="34" charset="0"/>
              </a:rPr>
              <a:t>Tests </a:t>
            </a:r>
            <a:endParaRPr lang="en-US" sz="4000" b="1" dirty="0">
              <a:solidFill>
                <a:srgbClr val="002060"/>
              </a:solidFill>
              <a:latin typeface="Calibri"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81000" y="6203667"/>
            <a:ext cx="83820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488449" name="Rectangle 1"/>
          <p:cNvSpPr>
            <a:spLocks noChangeArrowheads="1"/>
          </p:cNvSpPr>
          <p:nvPr/>
        </p:nvSpPr>
        <p:spPr bwMode="auto">
          <a:xfrm>
            <a:off x="381000" y="2362200"/>
            <a:ext cx="8229600" cy="3570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DL12 </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All energies in use on the particular treatment day. Standard local</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geometry.</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DL13 </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“Dynamic wedge factors” for a representative set of soft wedges in use</a:t>
            </a:r>
            <a:r>
              <a:rPr kumimoji="0" lang="en-US" sz="2200" b="0" i="0" u="none" strike="noStrike" cap="none" normalizeH="0" dirty="0" smtClean="0">
                <a:ln>
                  <a:noFill/>
                </a:ln>
                <a:solidFill>
                  <a:schemeClr val="tx1"/>
                </a:solidFill>
                <a:effectLst/>
                <a:latin typeface="Calibri" pitchFamily="34" charset="0"/>
                <a:ea typeface="Calibri" pitchFamily="34" charset="0"/>
                <a:cs typeface="Times-Roman" charset="0"/>
              </a:rPr>
              <a:t> </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on</a:t>
            </a:r>
            <a:r>
              <a:rPr lang="en-US" sz="700" dirty="0" smtClean="0">
                <a:latin typeface="Arial" pitchFamily="34" charset="0"/>
                <a:ea typeface="Calibri" pitchFamily="34" charset="0"/>
                <a:cs typeface="Times-Roman" charset="0"/>
              </a:rPr>
              <a:t> </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a particular treatment day must be verified. Standards are relative to open</a:t>
            </a:r>
            <a:r>
              <a:rPr lang="en-US" sz="700" dirty="0" smtClean="0">
                <a:latin typeface="Arial" pitchFamily="34" charset="0"/>
                <a:ea typeface="Calibri" pitchFamily="34" charset="0"/>
                <a:cs typeface="Times-Roman" charset="0"/>
              </a:rPr>
              <a:t> </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beam outputs.</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DL14</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All energies in use on the particular treatment day. Standard local</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geometry.</a:t>
            </a:r>
            <a:endParaRPr kumimoji="0" lang="en-US" sz="1800" b="0" i="0" u="none" strike="noStrike" cap="none" normalizeH="0" baseline="0" dirty="0" smtClean="0">
              <a:ln>
                <a:noFill/>
              </a:ln>
              <a:solidFill>
                <a:schemeClr val="tx1"/>
              </a:solidFill>
              <a:effectLst/>
              <a:latin typeface="Arial" pitchFamily="34" charset="0"/>
            </a:endParaRPr>
          </a:p>
        </p:txBody>
      </p:sp>
      <p:sp>
        <p:nvSpPr>
          <p:cNvPr id="4" name="Rectangle 2"/>
          <p:cNvSpPr>
            <a:spLocks noChangeArrowheads="1"/>
          </p:cNvSpPr>
          <p:nvPr/>
        </p:nvSpPr>
        <p:spPr bwMode="auto">
          <a:xfrm>
            <a:off x="381000" y="1219200"/>
            <a:ext cx="8458200" cy="11387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DL11</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Gantry angle 0°, 100cm SAD, field sizes of 10x10 and 20x20 cm</a:t>
            </a:r>
            <a:r>
              <a:rPr kumimoji="0" lang="en-US" sz="2200" b="0" i="0" u="none" strike="noStrike" cap="none" normalizeH="0" baseline="30000" dirty="0" smtClean="0">
                <a:ln>
                  <a:noFill/>
                </a:ln>
                <a:solidFill>
                  <a:schemeClr val="tx1"/>
                </a:solidFill>
                <a:effectLst/>
                <a:latin typeface="Calibri" pitchFamily="34" charset="0"/>
                <a:ea typeface="Calibri" pitchFamily="34" charset="0"/>
                <a:cs typeface="Times-Roman" charset="0"/>
              </a:rPr>
              <a:t>2</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 Tolerances and Action Levels apply to each edge of a rectangular field.</a:t>
            </a:r>
            <a:endParaRPr kumimoji="0" lang="en-US" sz="1800" b="0" i="0" u="none" strike="noStrike" cap="none" normalizeH="0" baseline="0" dirty="0" smtClean="0">
              <a:ln>
                <a:noFill/>
              </a:ln>
              <a:solidFill>
                <a:schemeClr val="tx1"/>
              </a:solidFill>
              <a:effectLst/>
              <a:latin typeface="Arial" pitchFamily="34" charset="0"/>
            </a:endParaRPr>
          </a:p>
        </p:txBody>
      </p:sp>
      <p:sp>
        <p:nvSpPr>
          <p:cNvPr id="5" name="TextBox 4"/>
          <p:cNvSpPr txBox="1"/>
          <p:nvPr/>
        </p:nvSpPr>
        <p:spPr>
          <a:xfrm>
            <a:off x="2971800" y="228600"/>
            <a:ext cx="4191000" cy="707886"/>
          </a:xfrm>
          <a:prstGeom prst="rect">
            <a:avLst/>
          </a:prstGeom>
          <a:noFill/>
        </p:spPr>
        <p:txBody>
          <a:bodyPr wrap="square" rtlCol="0">
            <a:spAutoFit/>
          </a:bodyPr>
          <a:lstStyle/>
          <a:p>
            <a:r>
              <a:rPr lang="en-US" sz="4000" b="1" dirty="0" smtClean="0">
                <a:solidFill>
                  <a:srgbClr val="002060"/>
                </a:solidFill>
                <a:latin typeface="Calibri" pitchFamily="34" charset="0"/>
              </a:rPr>
              <a:t>Daily LINAC </a:t>
            </a:r>
            <a:r>
              <a:rPr lang="en-US" sz="4000" b="1" dirty="0" smtClean="0">
                <a:solidFill>
                  <a:srgbClr val="002060"/>
                </a:solidFill>
                <a:latin typeface="Calibri" pitchFamily="34" charset="0"/>
              </a:rPr>
              <a:t>Tests </a:t>
            </a:r>
            <a:endParaRPr lang="en-US" sz="4000" b="1" dirty="0">
              <a:solidFill>
                <a:srgbClr val="002060"/>
              </a:solidFill>
              <a:latin typeface="Calibri"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3"/>
          <p:cNvSpPr txBox="1">
            <a:spLocks noChangeArrowheads="1"/>
          </p:cNvSpPr>
          <p:nvPr/>
        </p:nvSpPr>
        <p:spPr bwMode="auto">
          <a:xfrm>
            <a:off x="381000" y="381000"/>
            <a:ext cx="8305800" cy="1323439"/>
          </a:xfrm>
          <a:prstGeom prst="rect">
            <a:avLst/>
          </a:prstGeom>
          <a:noFill/>
          <a:ln w="9525">
            <a:noFill/>
            <a:miter lim="800000"/>
            <a:headEnd/>
            <a:tailEnd/>
          </a:ln>
          <a:effectLst/>
        </p:spPr>
        <p:txBody>
          <a:bodyPr wrap="square">
            <a:spAutoFit/>
          </a:bodyPr>
          <a:lstStyle/>
          <a:p>
            <a:pPr algn="ctr" eaLnBrk="1" hangingPunct="1">
              <a:spcBef>
                <a:spcPct val="50000"/>
              </a:spcBef>
            </a:pPr>
            <a:r>
              <a:rPr lang="en-US" sz="4000" b="1" dirty="0">
                <a:solidFill>
                  <a:srgbClr val="FFFF00"/>
                </a:solidFill>
                <a:cs typeface="Times New Roman" pitchFamily="18" charset="0"/>
              </a:rPr>
              <a:t>Quality Assurance, Control and Improvement</a:t>
            </a:r>
          </a:p>
        </p:txBody>
      </p:sp>
      <p:sp>
        <p:nvSpPr>
          <p:cNvPr id="55300" name="Text Box 4"/>
          <p:cNvSpPr txBox="1">
            <a:spLocks noChangeArrowheads="1"/>
          </p:cNvSpPr>
          <p:nvPr/>
        </p:nvSpPr>
        <p:spPr bwMode="auto">
          <a:xfrm>
            <a:off x="4978400" y="4876800"/>
            <a:ext cx="4165600" cy="430887"/>
          </a:xfrm>
          <a:prstGeom prst="rect">
            <a:avLst/>
          </a:prstGeom>
          <a:noFill/>
          <a:ln w="9525">
            <a:noFill/>
            <a:miter lim="800000"/>
            <a:headEnd/>
            <a:tailEnd/>
          </a:ln>
          <a:effectLst/>
        </p:spPr>
        <p:txBody>
          <a:bodyPr wrap="square">
            <a:spAutoFit/>
          </a:bodyPr>
          <a:lstStyle/>
          <a:p>
            <a:pPr algn="ctr" eaLnBrk="1" hangingPunct="1">
              <a:spcBef>
                <a:spcPct val="50000"/>
              </a:spcBef>
            </a:pPr>
            <a:r>
              <a:rPr lang="en-US" sz="2200" b="1" dirty="0">
                <a:solidFill>
                  <a:schemeClr val="tx1">
                    <a:lumMod val="95000"/>
                  </a:schemeClr>
                </a:solidFill>
                <a:cs typeface="Times New Roman" pitchFamily="18" charset="0"/>
              </a:rPr>
              <a:t>Deviation from optimum dose</a:t>
            </a:r>
          </a:p>
        </p:txBody>
      </p:sp>
      <p:sp>
        <p:nvSpPr>
          <p:cNvPr id="55301" name="Text Box 5"/>
          <p:cNvSpPr txBox="1">
            <a:spLocks noChangeArrowheads="1"/>
          </p:cNvSpPr>
          <p:nvPr/>
        </p:nvSpPr>
        <p:spPr bwMode="auto">
          <a:xfrm>
            <a:off x="228600" y="2514600"/>
            <a:ext cx="4762500" cy="3539430"/>
          </a:xfrm>
          <a:prstGeom prst="rect">
            <a:avLst/>
          </a:prstGeom>
          <a:noFill/>
          <a:ln w="9525">
            <a:noFill/>
            <a:miter lim="800000"/>
            <a:headEnd/>
            <a:tailEnd/>
          </a:ln>
          <a:effectLst/>
        </p:spPr>
        <p:txBody>
          <a:bodyPr>
            <a:spAutoFit/>
          </a:bodyPr>
          <a:lstStyle/>
          <a:p>
            <a:pPr eaLnBrk="1" hangingPunct="1">
              <a:spcBef>
                <a:spcPct val="50000"/>
              </a:spcBef>
            </a:pPr>
            <a:endParaRPr lang="en-US" sz="2800" b="1" dirty="0" smtClean="0">
              <a:solidFill>
                <a:schemeClr val="bg1"/>
              </a:solidFill>
              <a:cs typeface="Times New Roman" pitchFamily="18" charset="0"/>
            </a:endParaRPr>
          </a:p>
          <a:p>
            <a:pPr eaLnBrk="1" hangingPunct="1">
              <a:spcBef>
                <a:spcPct val="50000"/>
              </a:spcBef>
            </a:pPr>
            <a:r>
              <a:rPr lang="en-US" sz="2800" b="1" dirty="0" smtClean="0">
                <a:solidFill>
                  <a:schemeClr val="bg1"/>
                </a:solidFill>
                <a:cs typeface="Times New Roman" pitchFamily="18" charset="0"/>
              </a:rPr>
              <a:t>Quality Assurance:</a:t>
            </a:r>
            <a:r>
              <a:rPr lang="en-US" sz="2800" dirty="0" smtClean="0">
                <a:solidFill>
                  <a:schemeClr val="bg1"/>
                </a:solidFill>
                <a:cs typeface="Times New Roman" pitchFamily="18" charset="0"/>
              </a:rPr>
              <a:t> planned and systematic actions to maintain central peak width.</a:t>
            </a:r>
          </a:p>
          <a:p>
            <a:pPr eaLnBrk="1" hangingPunct="1">
              <a:spcBef>
                <a:spcPct val="50000"/>
              </a:spcBef>
            </a:pPr>
            <a:r>
              <a:rPr lang="en-US" sz="2800" b="1" dirty="0" smtClean="0">
                <a:solidFill>
                  <a:schemeClr val="bg1"/>
                </a:solidFill>
                <a:cs typeface="Times New Roman" pitchFamily="18" charset="0"/>
              </a:rPr>
              <a:t>Quality </a:t>
            </a:r>
            <a:r>
              <a:rPr lang="en-US" sz="2800" b="1" dirty="0">
                <a:solidFill>
                  <a:schemeClr val="bg1"/>
                </a:solidFill>
                <a:cs typeface="Times New Roman" pitchFamily="18" charset="0"/>
              </a:rPr>
              <a:t>Improvement:</a:t>
            </a:r>
            <a:r>
              <a:rPr lang="en-US" sz="2800" dirty="0">
                <a:solidFill>
                  <a:schemeClr val="bg1"/>
                </a:solidFill>
                <a:cs typeface="Times New Roman" pitchFamily="18" charset="0"/>
              </a:rPr>
              <a:t> actions to reduce the central peak width</a:t>
            </a:r>
            <a:r>
              <a:rPr lang="en-US" sz="2800" dirty="0" smtClean="0">
                <a:solidFill>
                  <a:schemeClr val="bg1"/>
                </a:solidFill>
                <a:cs typeface="Times New Roman" pitchFamily="18" charset="0"/>
              </a:rPr>
              <a:t>.</a:t>
            </a:r>
            <a:r>
              <a:rPr lang="en-US" sz="2800" b="1" dirty="0" smtClean="0">
                <a:solidFill>
                  <a:schemeClr val="tx1">
                    <a:lumMod val="95000"/>
                  </a:schemeClr>
                </a:solidFill>
                <a:effectLst>
                  <a:outerShdw blurRad="38100" dist="38100" dir="2700000" algn="tl">
                    <a:srgbClr val="000000">
                      <a:alpha val="43137"/>
                    </a:srgbClr>
                  </a:outerShdw>
                </a:effectLst>
                <a:cs typeface="Times New Roman" pitchFamily="18" charset="0"/>
              </a:rPr>
              <a:t> </a:t>
            </a:r>
            <a:endParaRPr lang="en-US" sz="2800" b="1" dirty="0">
              <a:solidFill>
                <a:schemeClr val="bg1"/>
              </a:solidFill>
              <a:cs typeface="Times New Roman" pitchFamily="18" charset="0"/>
            </a:endParaRPr>
          </a:p>
        </p:txBody>
      </p:sp>
      <p:pic>
        <p:nvPicPr>
          <p:cNvPr id="55302" name="Picture 6" descr="Gaussian"/>
          <p:cNvPicPr>
            <a:picLocks noChangeAspect="1" noChangeArrowheads="1"/>
          </p:cNvPicPr>
          <p:nvPr/>
        </p:nvPicPr>
        <p:blipFill>
          <a:blip r:embed="rId2" cstate="print"/>
          <a:srcRect/>
          <a:stretch>
            <a:fillRect/>
          </a:stretch>
        </p:blipFill>
        <p:spPr bwMode="auto">
          <a:xfrm>
            <a:off x="5105400" y="2057400"/>
            <a:ext cx="3810000" cy="2741613"/>
          </a:xfrm>
          <a:prstGeom prst="rect">
            <a:avLst/>
          </a:prstGeom>
          <a:noFill/>
        </p:spPr>
      </p:pic>
      <p:sp>
        <p:nvSpPr>
          <p:cNvPr id="7" name="Footer Placeholder 6"/>
          <p:cNvSpPr>
            <a:spLocks noGrp="1"/>
          </p:cNvSpPr>
          <p:nvPr>
            <p:ph type="ftr" sz="quarter" idx="11"/>
          </p:nvPr>
        </p:nvSpPr>
        <p:spPr>
          <a:xfrm>
            <a:off x="304800" y="6203667"/>
            <a:ext cx="84582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10" name="Rectangle 9"/>
          <p:cNvSpPr/>
          <p:nvPr/>
        </p:nvSpPr>
        <p:spPr>
          <a:xfrm>
            <a:off x="304800" y="1828800"/>
            <a:ext cx="4478337" cy="1384995"/>
          </a:xfrm>
          <a:prstGeom prst="rect">
            <a:avLst/>
          </a:prstGeom>
        </p:spPr>
        <p:txBody>
          <a:bodyPr wrap="square">
            <a:spAutoFit/>
          </a:bodyPr>
          <a:lstStyle/>
          <a:p>
            <a:r>
              <a:rPr lang="en-US" sz="2800" b="1" dirty="0" smtClean="0">
                <a:solidFill>
                  <a:prstClr val="white">
                    <a:lumMod val="95000"/>
                  </a:prstClr>
                </a:solidFill>
                <a:effectLst>
                  <a:outerShdw blurRad="38100" dist="38100" dir="2700000" algn="tl">
                    <a:srgbClr val="000000">
                      <a:alpha val="43137"/>
                    </a:srgbClr>
                  </a:outerShdw>
                </a:effectLst>
                <a:cs typeface="Times New Roman" pitchFamily="18" charset="0"/>
              </a:rPr>
              <a:t>Quality Control:</a:t>
            </a:r>
            <a:r>
              <a:rPr lang="en-US" sz="2800" dirty="0" smtClean="0">
                <a:solidFill>
                  <a:prstClr val="white">
                    <a:lumMod val="95000"/>
                  </a:prstClr>
                </a:solidFill>
                <a:effectLst>
                  <a:outerShdw blurRad="38100" dist="38100" dir="2700000" algn="tl">
                    <a:srgbClr val="000000">
                      <a:alpha val="43137"/>
                    </a:srgbClr>
                  </a:outerShdw>
                </a:effectLst>
                <a:cs typeface="Times New Roman" pitchFamily="18" charset="0"/>
              </a:rPr>
              <a:t> operational techniques to maintain central peak width.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3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30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81000" y="6203667"/>
            <a:ext cx="82296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graphicFrame>
        <p:nvGraphicFramePr>
          <p:cNvPr id="3" name="Object 2"/>
          <p:cNvGraphicFramePr>
            <a:graphicFrameLocks noChangeAspect="1"/>
          </p:cNvGraphicFramePr>
          <p:nvPr/>
        </p:nvGraphicFramePr>
        <p:xfrm>
          <a:off x="533400" y="533400"/>
          <a:ext cx="8029627" cy="5313940"/>
        </p:xfrm>
        <a:graphic>
          <a:graphicData uri="http://schemas.openxmlformats.org/presentationml/2006/ole">
            <p:oleObj spid="_x0000_s485378" name="Worksheet" r:id="rId3" imgW="5210090" imgH="3447950" progId="Excel.Sheet.8">
              <p:embed/>
            </p:oleObj>
          </a:graphicData>
        </a:graphic>
      </p:graphicFrame>
      <p:sp>
        <p:nvSpPr>
          <p:cNvPr id="5" name="Rectangle 4"/>
          <p:cNvSpPr/>
          <p:nvPr/>
        </p:nvSpPr>
        <p:spPr>
          <a:xfrm>
            <a:off x="609600" y="5867400"/>
            <a:ext cx="8153400" cy="369332"/>
          </a:xfrm>
          <a:prstGeom prst="rect">
            <a:avLst/>
          </a:prstGeom>
        </p:spPr>
        <p:txBody>
          <a:bodyPr wrap="square">
            <a:spAutoFit/>
          </a:bodyPr>
          <a:lstStyle/>
          <a:p>
            <a:r>
              <a:rPr lang="en-US" sz="1800" b="1" dirty="0" smtClean="0">
                <a:solidFill>
                  <a:srgbClr val="0000FF"/>
                </a:solidFill>
              </a:rPr>
              <a:t>Tolerance and Action Levels are specified in millimeters unless otherwise stated</a:t>
            </a:r>
            <a:endParaRPr lang="en-US" sz="1800" b="1" dirty="0">
              <a:solidFill>
                <a:srgbClr val="0000FF"/>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57200" y="6203667"/>
            <a:ext cx="82296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489473" name="Rectangle 1"/>
          <p:cNvSpPr>
            <a:spLocks noChangeArrowheads="1"/>
          </p:cNvSpPr>
          <p:nvPr/>
        </p:nvSpPr>
        <p:spPr bwMode="auto">
          <a:xfrm>
            <a:off x="381000" y="914400"/>
            <a:ext cx="8305800" cy="49244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ML13 </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Using a dosimetry system calibrated against the local secondary standard the output of all available beams is checked against yearly reference dosimetry.</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ML14 </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Measurements at two depths in an appropriate phantom serve to confirm that depth dose has not changed since commissioning the unit. Tolerances</a:t>
            </a:r>
            <a:r>
              <a:rPr lang="en-US" sz="700" dirty="0" smtClean="0">
                <a:latin typeface="Arial" pitchFamily="34" charset="0"/>
                <a:ea typeface="Calibri" pitchFamily="34" charset="0"/>
                <a:cs typeface="Times-Roman" charset="0"/>
              </a:rPr>
              <a:t> </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and Action Levels are specified in % for photon</a:t>
            </a:r>
            <a:r>
              <a:rPr kumimoji="0" lang="en-US" sz="2200" b="0" i="0" u="none" strike="noStrike" cap="none" normalizeH="0" dirty="0" smtClean="0">
                <a:ln>
                  <a:noFill/>
                </a:ln>
                <a:solidFill>
                  <a:schemeClr val="tx1"/>
                </a:solidFill>
                <a:effectLst/>
                <a:latin typeface="Calibri" pitchFamily="34" charset="0"/>
                <a:ea typeface="Calibri" pitchFamily="34" charset="0"/>
                <a:cs typeface="Times-Roman" charset="0"/>
              </a:rPr>
              <a:t> </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beams and mm for electron beams. Clinically relevant depths are used for these measurements</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Roman" charset="0"/>
              </a:rPr>
              <a:t>ML15,16 </a:t>
            </a:r>
            <a:endParaRPr kumimoji="0" lang="en-US" sz="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Roman" charset="0"/>
              </a:rPr>
              <a:t>Flatness and symmetry, defined according to the protocol specified in the initial purchase document, are compared with those measured at acceptance. A single, convenient gantry angle may be chosen.</a:t>
            </a:r>
            <a:endParaRPr kumimoji="0" lang="en-US" sz="1800" b="0" i="0" u="none" strike="noStrike" cap="none" normalizeH="0" baseline="0" dirty="0" smtClean="0">
              <a:ln>
                <a:noFill/>
              </a:ln>
              <a:solidFill>
                <a:schemeClr val="tx1"/>
              </a:solidFill>
              <a:effectLst/>
              <a:latin typeface="Arial" pitchFamily="34" charset="0"/>
            </a:endParaRPr>
          </a:p>
        </p:txBody>
      </p:sp>
      <p:sp>
        <p:nvSpPr>
          <p:cNvPr id="4" name="TextBox 3"/>
          <p:cNvSpPr txBox="1"/>
          <p:nvPr/>
        </p:nvSpPr>
        <p:spPr>
          <a:xfrm>
            <a:off x="2514600" y="228600"/>
            <a:ext cx="4572000" cy="707886"/>
          </a:xfrm>
          <a:prstGeom prst="rect">
            <a:avLst/>
          </a:prstGeom>
          <a:noFill/>
        </p:spPr>
        <p:txBody>
          <a:bodyPr wrap="square" rtlCol="0">
            <a:spAutoFit/>
          </a:bodyPr>
          <a:lstStyle/>
          <a:p>
            <a:r>
              <a:rPr lang="en-US" sz="4000" b="1" dirty="0" smtClean="0">
                <a:solidFill>
                  <a:srgbClr val="002060"/>
                </a:solidFill>
                <a:latin typeface="Calibri" pitchFamily="34" charset="0"/>
              </a:rPr>
              <a:t>Monthly LINAC </a:t>
            </a:r>
            <a:r>
              <a:rPr lang="en-US" sz="4000" b="1" dirty="0" smtClean="0">
                <a:solidFill>
                  <a:srgbClr val="002060"/>
                </a:solidFill>
                <a:latin typeface="Calibri" pitchFamily="34" charset="0"/>
              </a:rPr>
              <a:t>Tests </a:t>
            </a:r>
            <a:endParaRPr lang="en-US" sz="4000" b="1" dirty="0">
              <a:solidFill>
                <a:srgbClr val="002060"/>
              </a:solidFill>
              <a:latin typeface="Calibri"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57200" y="6203667"/>
            <a:ext cx="82296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graphicFrame>
        <p:nvGraphicFramePr>
          <p:cNvPr id="5" name="Object 4"/>
          <p:cNvGraphicFramePr>
            <a:graphicFrameLocks noChangeAspect="1"/>
          </p:cNvGraphicFramePr>
          <p:nvPr/>
        </p:nvGraphicFramePr>
        <p:xfrm>
          <a:off x="990600" y="914400"/>
          <a:ext cx="8153400" cy="4952999"/>
        </p:xfrm>
        <a:graphic>
          <a:graphicData uri="http://schemas.openxmlformats.org/presentationml/2006/ole">
            <p:oleObj spid="_x0000_s486403" name="Worksheet" r:id="rId3" imgW="5896116" imgH="3067150" progId="Excel.Sheet.8">
              <p:embed/>
            </p:oleObj>
          </a:graphicData>
        </a:graphic>
      </p:graphicFrame>
      <p:sp>
        <p:nvSpPr>
          <p:cNvPr id="6" name="Rectangle 5"/>
          <p:cNvSpPr/>
          <p:nvPr/>
        </p:nvSpPr>
        <p:spPr>
          <a:xfrm>
            <a:off x="609600" y="5867400"/>
            <a:ext cx="8153400" cy="369332"/>
          </a:xfrm>
          <a:prstGeom prst="rect">
            <a:avLst/>
          </a:prstGeom>
        </p:spPr>
        <p:txBody>
          <a:bodyPr wrap="square">
            <a:spAutoFit/>
          </a:bodyPr>
          <a:lstStyle/>
          <a:p>
            <a:r>
              <a:rPr lang="en-US" sz="1800" b="1" dirty="0" smtClean="0">
                <a:solidFill>
                  <a:srgbClr val="0000FF"/>
                </a:solidFill>
              </a:rPr>
              <a:t>Tolerance and Action Levels are specified in millimeters unless otherwise stated</a:t>
            </a:r>
            <a:endParaRPr lang="en-US" sz="1800" b="1" dirty="0">
              <a:solidFill>
                <a:srgbClr val="0000FF"/>
              </a:solidFill>
            </a:endParaRPr>
          </a:p>
        </p:txBody>
      </p:sp>
      <p:sp>
        <p:nvSpPr>
          <p:cNvPr id="7" name="TextBox 6"/>
          <p:cNvSpPr txBox="1"/>
          <p:nvPr/>
        </p:nvSpPr>
        <p:spPr>
          <a:xfrm>
            <a:off x="2971800" y="228600"/>
            <a:ext cx="4572000" cy="707886"/>
          </a:xfrm>
          <a:prstGeom prst="rect">
            <a:avLst/>
          </a:prstGeom>
          <a:noFill/>
        </p:spPr>
        <p:txBody>
          <a:bodyPr wrap="square" rtlCol="0">
            <a:spAutoFit/>
          </a:bodyPr>
          <a:lstStyle/>
          <a:p>
            <a:r>
              <a:rPr lang="en-US" sz="4000" b="1" dirty="0" smtClean="0">
                <a:solidFill>
                  <a:srgbClr val="002060"/>
                </a:solidFill>
                <a:latin typeface="Calibri" pitchFamily="34" charset="0"/>
              </a:rPr>
              <a:t>Annual LINAC </a:t>
            </a:r>
            <a:r>
              <a:rPr lang="en-US" sz="4000" b="1" dirty="0" smtClean="0">
                <a:solidFill>
                  <a:srgbClr val="002060"/>
                </a:solidFill>
                <a:latin typeface="Calibri" pitchFamily="34" charset="0"/>
              </a:rPr>
              <a:t>Tests </a:t>
            </a:r>
            <a:endParaRPr lang="en-US" sz="4000" b="1" dirty="0">
              <a:solidFill>
                <a:srgbClr val="002060"/>
              </a:solidFill>
              <a:latin typeface="Calibri" pitchFamily="34" charset="0"/>
            </a:endParaRPr>
          </a:p>
        </p:txBody>
      </p:sp>
      <p:sp>
        <p:nvSpPr>
          <p:cNvPr id="9" name="Rectangle 8"/>
          <p:cNvSpPr/>
          <p:nvPr/>
        </p:nvSpPr>
        <p:spPr>
          <a:xfrm>
            <a:off x="990600" y="1295400"/>
            <a:ext cx="7315200" cy="228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90600" y="3733800"/>
            <a:ext cx="7315200" cy="1524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28600" y="6203667"/>
            <a:ext cx="84582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pic>
        <p:nvPicPr>
          <p:cNvPr id="1098754" name="Picture 2"/>
          <p:cNvPicPr>
            <a:picLocks noChangeAspect="1" noChangeArrowheads="1"/>
          </p:cNvPicPr>
          <p:nvPr/>
        </p:nvPicPr>
        <p:blipFill>
          <a:blip r:embed="rId2"/>
          <a:srcRect/>
          <a:stretch>
            <a:fillRect/>
          </a:stretch>
        </p:blipFill>
        <p:spPr bwMode="auto">
          <a:xfrm>
            <a:off x="436180" y="1219200"/>
            <a:ext cx="8326819" cy="4909332"/>
          </a:xfrm>
          <a:prstGeom prst="rect">
            <a:avLst/>
          </a:prstGeom>
          <a:noFill/>
          <a:ln w="9525">
            <a:noFill/>
            <a:miter lim="800000"/>
            <a:headEnd/>
            <a:tailEnd/>
          </a:ln>
          <a:effectLst/>
        </p:spPr>
      </p:pic>
      <p:sp>
        <p:nvSpPr>
          <p:cNvPr id="5" name="TextBox 4"/>
          <p:cNvSpPr txBox="1"/>
          <p:nvPr/>
        </p:nvSpPr>
        <p:spPr>
          <a:xfrm>
            <a:off x="381000" y="457200"/>
            <a:ext cx="8382000" cy="707886"/>
          </a:xfrm>
          <a:prstGeom prst="rect">
            <a:avLst/>
          </a:prstGeom>
          <a:noFill/>
        </p:spPr>
        <p:txBody>
          <a:bodyPr wrap="square" rtlCol="0">
            <a:spAutoFit/>
          </a:bodyPr>
          <a:lstStyle/>
          <a:p>
            <a:pPr algn="ctr"/>
            <a:r>
              <a:rPr lang="en-US" sz="4000" b="1" dirty="0" smtClean="0"/>
              <a:t>Winston-Lutz films</a:t>
            </a:r>
            <a:endParaRPr lang="en-US" sz="4000" b="1" dirty="0"/>
          </a:p>
        </p:txBody>
      </p:sp>
      <p:cxnSp>
        <p:nvCxnSpPr>
          <p:cNvPr id="9" name="Straight Arrow Connector 8"/>
          <p:cNvCxnSpPr/>
          <p:nvPr/>
        </p:nvCxnSpPr>
        <p:spPr>
          <a:xfrm rot="10800000" flipV="1">
            <a:off x="5867400" y="609600"/>
            <a:ext cx="2133600" cy="914400"/>
          </a:xfrm>
          <a:prstGeom prst="straightConnector1">
            <a:avLst/>
          </a:prstGeom>
          <a:ln w="285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162800" y="381000"/>
            <a:ext cx="1524000" cy="338554"/>
          </a:xfrm>
          <a:prstGeom prst="rect">
            <a:avLst/>
          </a:prstGeom>
          <a:noFill/>
        </p:spPr>
        <p:txBody>
          <a:bodyPr wrap="square" rtlCol="0">
            <a:spAutoFit/>
          </a:bodyPr>
          <a:lstStyle/>
          <a:p>
            <a:r>
              <a:rPr lang="en-US" sz="1600" b="1" dirty="0" smtClean="0"/>
              <a:t>Reference ball</a:t>
            </a:r>
            <a:endParaRPr lang="en-US" sz="1600" b="1" dirty="0"/>
          </a:p>
        </p:txBody>
      </p:sp>
      <p:cxnSp>
        <p:nvCxnSpPr>
          <p:cNvPr id="15" name="Straight Arrow Connector 14"/>
          <p:cNvCxnSpPr/>
          <p:nvPr/>
        </p:nvCxnSpPr>
        <p:spPr>
          <a:xfrm>
            <a:off x="1600200" y="914400"/>
            <a:ext cx="4114800" cy="609600"/>
          </a:xfrm>
          <a:prstGeom prst="straightConnector1">
            <a:avLst/>
          </a:prstGeom>
          <a:ln w="285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7200" y="533400"/>
            <a:ext cx="1600200" cy="338554"/>
          </a:xfrm>
          <a:prstGeom prst="rect">
            <a:avLst/>
          </a:prstGeom>
          <a:noFill/>
        </p:spPr>
        <p:txBody>
          <a:bodyPr wrap="square" rtlCol="0">
            <a:spAutoFit/>
          </a:bodyPr>
          <a:lstStyle/>
          <a:p>
            <a:r>
              <a:rPr lang="en-US" sz="1600" b="1" dirty="0" smtClean="0"/>
              <a:t>Collimated field </a:t>
            </a:r>
            <a:endParaRPr lang="en-US"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152400" y="304800"/>
            <a:ext cx="5029200" cy="304800"/>
          </a:xfrm>
          <a:prstGeom prst="rect">
            <a:avLst/>
          </a:prstGeom>
          <a:noFill/>
          <a:ln w="9525">
            <a:noFill/>
            <a:miter lim="800000"/>
            <a:headEnd/>
            <a:tailEnd/>
          </a:ln>
          <a:effectLst/>
        </p:spPr>
        <p:txBody>
          <a:bodyPr>
            <a:spAutoFit/>
          </a:bodyPr>
          <a:lstStyle/>
          <a:p>
            <a:pPr eaLnBrk="1" hangingPunct="1">
              <a:spcBef>
                <a:spcPct val="50000"/>
              </a:spcBef>
            </a:pPr>
            <a:endParaRPr lang="en-US">
              <a:cs typeface="Times New Roman" pitchFamily="18" charset="0"/>
            </a:endParaRPr>
          </a:p>
        </p:txBody>
      </p:sp>
      <p:sp>
        <p:nvSpPr>
          <p:cNvPr id="67589" name="Text Box 5"/>
          <p:cNvSpPr txBox="1">
            <a:spLocks noChangeArrowheads="1"/>
          </p:cNvSpPr>
          <p:nvPr/>
        </p:nvSpPr>
        <p:spPr bwMode="auto">
          <a:xfrm>
            <a:off x="533400" y="304800"/>
            <a:ext cx="7734300" cy="3539430"/>
          </a:xfrm>
          <a:prstGeom prst="rect">
            <a:avLst/>
          </a:prstGeom>
          <a:noFill/>
          <a:ln w="9525">
            <a:noFill/>
            <a:miter lim="800000"/>
            <a:headEnd/>
            <a:tailEnd/>
          </a:ln>
          <a:effectLst/>
        </p:spPr>
        <p:txBody>
          <a:bodyPr wrap="square">
            <a:spAutoFit/>
          </a:bodyPr>
          <a:lstStyle/>
          <a:p>
            <a:pPr eaLnBrk="1" hangingPunct="1">
              <a:spcBef>
                <a:spcPct val="50000"/>
              </a:spcBef>
            </a:pPr>
            <a:endParaRPr lang="en-US" sz="2800" dirty="0">
              <a:solidFill>
                <a:schemeClr val="bg1"/>
              </a:solidFill>
              <a:effectLst>
                <a:outerShdw blurRad="38100" dist="38100" dir="2700000" algn="tl">
                  <a:srgbClr val="000000"/>
                </a:outerShdw>
              </a:effectLst>
            </a:endParaRPr>
          </a:p>
          <a:p>
            <a:r>
              <a:rPr lang="en-CA" sz="2800" b="1" dirty="0"/>
              <a:t>TG-142 </a:t>
            </a:r>
            <a:r>
              <a:rPr lang="en-CA" sz="2800" b="1" dirty="0" err="1"/>
              <a:t>vs</a:t>
            </a:r>
            <a:r>
              <a:rPr lang="en-CA" sz="2800" b="1" dirty="0"/>
              <a:t> </a:t>
            </a:r>
            <a:r>
              <a:rPr lang="en-CA" sz="2800" b="1" dirty="0" smtClean="0"/>
              <a:t>Canadian standard : </a:t>
            </a:r>
            <a:r>
              <a:rPr lang="en-CA" sz="2800" b="1" dirty="0"/>
              <a:t>a head-to-head comparison of quality control guidelines for IMRT medical linear accelerators</a:t>
            </a:r>
            <a:endParaRPr lang="en-US" sz="2800" dirty="0"/>
          </a:p>
          <a:p>
            <a:r>
              <a:rPr lang="en-CA" sz="2800" dirty="0"/>
              <a:t> </a:t>
            </a:r>
            <a:endParaRPr lang="en-US" sz="2800" dirty="0"/>
          </a:p>
          <a:p>
            <a:r>
              <a:rPr lang="en-CA" sz="2800" dirty="0"/>
              <a:t>E. Ghasroddashti, C. </a:t>
            </a:r>
            <a:r>
              <a:rPr lang="en-CA" sz="2800" dirty="0" err="1"/>
              <a:t>Kirkby</a:t>
            </a:r>
            <a:r>
              <a:rPr lang="en-CA" sz="2800" baseline="30000" dirty="0" err="1"/>
              <a:t>a</a:t>
            </a:r>
            <a:r>
              <a:rPr lang="en-CA" sz="2800" baseline="30000" dirty="0" smtClean="0"/>
              <a:t>)</a:t>
            </a:r>
            <a:endParaRPr lang="en-US" sz="2800" dirty="0"/>
          </a:p>
          <a:p>
            <a:r>
              <a:rPr lang="en-CA" sz="2800" dirty="0"/>
              <a:t>P. </a:t>
            </a:r>
            <a:r>
              <a:rPr lang="en-CA" sz="2800" dirty="0" err="1"/>
              <a:t>Dunscombe</a:t>
            </a:r>
            <a:r>
              <a:rPr lang="en-CA" sz="2800" dirty="0"/>
              <a:t> </a:t>
            </a:r>
            <a:r>
              <a:rPr lang="en-CA" sz="2800" dirty="0" smtClean="0"/>
              <a:t> </a:t>
            </a:r>
            <a:endParaRPr lang="en-CA" sz="2800" dirty="0"/>
          </a:p>
          <a:p>
            <a:r>
              <a:rPr lang="en-CA" sz="2800" dirty="0" smtClean="0"/>
              <a:t>Interactions </a:t>
            </a:r>
            <a:r>
              <a:rPr lang="en-CA" sz="2800" b="1" dirty="0" smtClean="0"/>
              <a:t>57</a:t>
            </a:r>
            <a:r>
              <a:rPr lang="en-CA" sz="2800" dirty="0" smtClean="0"/>
              <a:t> (2011) 20 -23</a:t>
            </a:r>
            <a:endParaRPr lang="en-US" sz="2800" dirty="0"/>
          </a:p>
        </p:txBody>
      </p:sp>
      <p:sp>
        <p:nvSpPr>
          <p:cNvPr id="6" name="Footer Placeholder 5"/>
          <p:cNvSpPr>
            <a:spLocks noGrp="1"/>
          </p:cNvSpPr>
          <p:nvPr>
            <p:ph type="ftr" sz="quarter" idx="16"/>
          </p:nvPr>
        </p:nvSpPr>
        <p:spPr>
          <a:xfrm>
            <a:off x="381000" y="6203667"/>
            <a:ext cx="85344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7" name="Rectangle 6"/>
          <p:cNvSpPr/>
          <p:nvPr/>
        </p:nvSpPr>
        <p:spPr>
          <a:xfrm>
            <a:off x="152400" y="3810000"/>
            <a:ext cx="8763000" cy="2369880"/>
          </a:xfrm>
          <a:prstGeom prst="rect">
            <a:avLst/>
          </a:prstGeom>
        </p:spPr>
        <p:txBody>
          <a:bodyPr wrap="square">
            <a:spAutoFit/>
          </a:bodyPr>
          <a:lstStyle/>
          <a:p>
            <a:r>
              <a:rPr lang="en-US" sz="2800" b="1" i="1" dirty="0" smtClean="0">
                <a:solidFill>
                  <a:schemeClr val="tx2"/>
                </a:solidFill>
              </a:rPr>
              <a:t>Concluding Remarks</a:t>
            </a:r>
          </a:p>
          <a:p>
            <a:r>
              <a:rPr lang="en-US" sz="2400" i="1" dirty="0" smtClean="0">
                <a:solidFill>
                  <a:schemeClr val="tx2"/>
                </a:solidFill>
              </a:rPr>
              <a:t>Ultimately a departmental Quality Assurance committee </a:t>
            </a:r>
            <a:r>
              <a:rPr lang="en-US" sz="2400" i="1" u="sng" dirty="0" smtClean="0">
                <a:solidFill>
                  <a:schemeClr val="tx2"/>
                </a:solidFill>
                <a:effectLst>
                  <a:outerShdw blurRad="38100" dist="38100" dir="2700000" algn="tl">
                    <a:srgbClr val="000000">
                      <a:alpha val="43137"/>
                    </a:srgbClr>
                  </a:outerShdw>
                </a:effectLst>
              </a:rPr>
              <a:t>will integrate published standards along with the experience, knowledge base and specialized understanding of radiation therapy of its members</a:t>
            </a:r>
            <a:r>
              <a:rPr lang="en-US" sz="2400" i="1" dirty="0" smtClean="0">
                <a:solidFill>
                  <a:schemeClr val="tx2"/>
                </a:solidFill>
              </a:rPr>
              <a:t>, to create and maintain an effective quality control program relevant to the needs of its specific facility</a:t>
            </a:r>
            <a:r>
              <a:rPr lang="en-US" i="1" dirty="0" smtClean="0">
                <a:solidFill>
                  <a:schemeClr val="tx2"/>
                </a:solidFill>
              </a:rPr>
              <a:t>.</a:t>
            </a:r>
            <a:endParaRPr lang="en-US" i="1" dirty="0">
              <a:solidFill>
                <a:schemeClr val="tx2"/>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ES" smtClean="0"/>
              <a:t>XII Mexican Symposium on Medical Physics, HARAO, Oaxaca Mexico, 16-18 Marzo 2012</a:t>
            </a:r>
            <a:endParaRPr lang="en-US"/>
          </a:p>
        </p:txBody>
      </p:sp>
      <p:pic>
        <p:nvPicPr>
          <p:cNvPr id="804866" name="Picture 2"/>
          <p:cNvPicPr>
            <a:picLocks noChangeAspect="1" noChangeArrowheads="1"/>
          </p:cNvPicPr>
          <p:nvPr/>
        </p:nvPicPr>
        <p:blipFill>
          <a:blip r:embed="rId2"/>
          <a:srcRect/>
          <a:stretch>
            <a:fillRect/>
          </a:stretch>
        </p:blipFill>
        <p:spPr bwMode="auto">
          <a:xfrm>
            <a:off x="309563" y="161925"/>
            <a:ext cx="8524875" cy="6534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
          <p:cNvSpPr>
            <a:spLocks noChangeArrowheads="1"/>
          </p:cNvSpPr>
          <p:nvPr/>
        </p:nvSpPr>
        <p:spPr bwMode="auto">
          <a:xfrm>
            <a:off x="381000" y="1600200"/>
            <a:ext cx="8382000" cy="42311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MX" sz="3600" b="1" dirty="0" smtClean="0">
                <a:solidFill>
                  <a:srgbClr val="002060"/>
                </a:solidFill>
                <a:latin typeface="Arial" pitchFamily="34" charset="0"/>
                <a:cs typeface="Arial" pitchFamily="34" charset="0"/>
              </a:rPr>
              <a:t>Control de calidad de aceleradores lineares en radioterapia </a:t>
            </a:r>
          </a:p>
          <a:p>
            <a:pPr algn="ctr"/>
            <a:endParaRPr lang="en-US" sz="3600" b="1" dirty="0" smtClean="0">
              <a:latin typeface="Arial" pitchFamily="34" charset="0"/>
              <a:cs typeface="Arial" pitchFamily="34" charset="0"/>
            </a:endParaRPr>
          </a:p>
          <a:p>
            <a:pPr>
              <a:buFont typeface="Wingdings" pitchFamily="2" charset="2"/>
              <a:buChar char="ü"/>
            </a:pPr>
            <a:r>
              <a:rPr lang="es-MX" sz="3600" dirty="0" smtClean="0"/>
              <a:t> </a:t>
            </a:r>
            <a:r>
              <a:rPr lang="es-MX" sz="2800" dirty="0" smtClean="0">
                <a:latin typeface="Arial" pitchFamily="34" charset="0"/>
                <a:cs typeface="Arial" pitchFamily="34" charset="0"/>
              </a:rPr>
              <a:t>Control de calidad del acelerador lineal y sus componentes principales </a:t>
            </a:r>
            <a:endParaRPr lang="en-US" sz="2800" dirty="0" smtClean="0">
              <a:latin typeface="Arial" pitchFamily="34" charset="0"/>
              <a:cs typeface="Arial" pitchFamily="34" charset="0"/>
            </a:endParaRPr>
          </a:p>
          <a:p>
            <a:pPr>
              <a:buFont typeface="Wingdings" pitchFamily="2" charset="2"/>
              <a:buChar char="ü"/>
            </a:pPr>
            <a:r>
              <a:rPr lang="es-MX" sz="2800" dirty="0" smtClean="0">
                <a:latin typeface="Arial" pitchFamily="34" charset="0"/>
                <a:cs typeface="Arial" pitchFamily="34" charset="0"/>
              </a:rPr>
              <a:t> </a:t>
            </a:r>
            <a:r>
              <a:rPr lang="es-MX" sz="2800" b="1" i="1" dirty="0" smtClean="0">
                <a:solidFill>
                  <a:srgbClr val="FFFF00"/>
                </a:solidFill>
                <a:latin typeface="Arial" pitchFamily="34" charset="0"/>
                <a:cs typeface="Arial" pitchFamily="34" charset="0"/>
              </a:rPr>
              <a:t>Control de calidad del sistema de cálculo de dosis para aceleradores lineales </a:t>
            </a:r>
            <a:endParaRPr lang="en-US" sz="2800" b="1" i="1" dirty="0" smtClean="0">
              <a:solidFill>
                <a:srgbClr val="FFFF00"/>
              </a:solidFill>
              <a:latin typeface="Arial" pitchFamily="34" charset="0"/>
              <a:cs typeface="Arial" pitchFamily="34" charset="0"/>
            </a:endParaRPr>
          </a:p>
          <a:p>
            <a:pPr marL="0" marR="0" lvl="0" indent="457200" algn="ctr" defTabSz="914400" rtl="0" eaLnBrk="1" fontAlgn="base" latinLnBrk="0" hangingPunct="1">
              <a:lnSpc>
                <a:spcPct val="100000"/>
              </a:lnSpc>
              <a:spcBef>
                <a:spcPct val="0"/>
              </a:spcBef>
              <a:spcAft>
                <a:spcPct val="0"/>
              </a:spcAft>
              <a:buClrTx/>
              <a:buSzTx/>
              <a:buFontTx/>
              <a:buNone/>
              <a:tabLst/>
            </a:pPr>
            <a:endParaRPr lang="es-MX" sz="3600" b="1" dirty="0" smtClean="0">
              <a:solidFill>
                <a:schemeClr val="bg1"/>
              </a:solidFill>
              <a:latin typeface="Arial" pitchFamily="34" charset="0"/>
              <a:cs typeface="Times New Roman" pitchFamily="18" charset="0"/>
            </a:endParaRPr>
          </a:p>
        </p:txBody>
      </p:sp>
      <p:sp>
        <p:nvSpPr>
          <p:cNvPr id="3" name="TextBox 2"/>
          <p:cNvSpPr txBox="1"/>
          <p:nvPr/>
        </p:nvSpPr>
        <p:spPr>
          <a:xfrm>
            <a:off x="2667000" y="304800"/>
            <a:ext cx="3429000" cy="1200329"/>
          </a:xfrm>
          <a:prstGeom prst="rect">
            <a:avLst/>
          </a:prstGeom>
          <a:noFill/>
        </p:spPr>
        <p:txBody>
          <a:bodyPr wrap="square" rtlCol="0">
            <a:spAutoFit/>
          </a:bodyPr>
          <a:lstStyle/>
          <a:p>
            <a:pPr algn="ctr"/>
            <a:r>
              <a:rPr lang="en-US" sz="7200" b="1" dirty="0" err="1" smtClean="0">
                <a:solidFill>
                  <a:schemeClr val="accent6">
                    <a:lumMod val="20000"/>
                    <a:lumOff val="80000"/>
                  </a:schemeClr>
                </a:solidFill>
              </a:rPr>
              <a:t>Tema</a:t>
            </a:r>
            <a:r>
              <a:rPr lang="en-US" sz="7200" b="1" dirty="0" smtClean="0">
                <a:solidFill>
                  <a:schemeClr val="accent6">
                    <a:lumMod val="20000"/>
                    <a:lumOff val="80000"/>
                  </a:schemeClr>
                </a:solidFill>
              </a:rPr>
              <a:t> 4 </a:t>
            </a:r>
            <a:endParaRPr lang="en-US" sz="7200" b="1" dirty="0">
              <a:solidFill>
                <a:schemeClr val="accent6">
                  <a:lumMod val="20000"/>
                  <a:lumOff val="80000"/>
                </a:schemeClr>
              </a:solidFill>
            </a:endParaRPr>
          </a:p>
        </p:txBody>
      </p:sp>
      <p:sp>
        <p:nvSpPr>
          <p:cNvPr id="6" name="Footer Placeholder 1"/>
          <p:cNvSpPr txBox="1">
            <a:spLocks/>
          </p:cNvSpPr>
          <p:nvPr/>
        </p:nvSpPr>
        <p:spPr>
          <a:xfrm>
            <a:off x="304800" y="6248400"/>
            <a:ext cx="8458200" cy="384048"/>
          </a:xfrm>
          <a:prstGeom prst="rect">
            <a:avLst/>
          </a:prstGeom>
        </p:spPr>
        <p:txBody>
          <a:bodyPr vert="horz" anchor="ctr" anchorCtr="0"/>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S" sz="1600" b="1" i="1" u="none" strike="noStrike" kern="1200" cap="none" spc="0" normalizeH="0" baseline="0" noProof="0" dirty="0" smtClean="0">
                <a:ln>
                  <a:noFill/>
                </a:ln>
                <a:solidFill>
                  <a:schemeClr val="tx2"/>
                </a:solidFill>
                <a:effectLst/>
                <a:uLnTx/>
                <a:uFillTx/>
                <a:latin typeface="Times New Roman" pitchFamily="18" charset="0"/>
                <a:ea typeface="+mn-ea"/>
                <a:cs typeface="+mn-cs"/>
              </a:rPr>
              <a:t>XII </a:t>
            </a:r>
            <a:r>
              <a:rPr kumimoji="0" lang="es-ES" sz="1600" b="1" i="1" u="none" strike="noStrike" kern="1200" cap="none" spc="0" normalizeH="0" baseline="0" noProof="0" dirty="0" err="1" smtClean="0">
                <a:ln>
                  <a:noFill/>
                </a:ln>
                <a:solidFill>
                  <a:schemeClr val="tx2"/>
                </a:solidFill>
                <a:effectLst/>
                <a:uLnTx/>
                <a:uFillTx/>
                <a:latin typeface="Times New Roman" pitchFamily="18" charset="0"/>
                <a:ea typeface="+mn-ea"/>
                <a:cs typeface="+mn-cs"/>
              </a:rPr>
              <a:t>Mexican</a:t>
            </a:r>
            <a:r>
              <a:rPr kumimoji="0" lang="es-ES" sz="1600" b="1" i="1" u="none" strike="noStrike" kern="1200" cap="none" spc="0" normalizeH="0" baseline="0" noProof="0" dirty="0" smtClean="0">
                <a:ln>
                  <a:noFill/>
                </a:ln>
                <a:solidFill>
                  <a:schemeClr val="tx2"/>
                </a:solidFill>
                <a:effectLst/>
                <a:uLnTx/>
                <a:uFillTx/>
                <a:latin typeface="Times New Roman" pitchFamily="18" charset="0"/>
                <a:ea typeface="+mn-ea"/>
                <a:cs typeface="+mn-cs"/>
              </a:rPr>
              <a:t> </a:t>
            </a:r>
            <a:r>
              <a:rPr kumimoji="0" lang="es-ES" sz="1600" b="1" i="1" u="none" strike="noStrike" kern="1200" cap="none" spc="0" normalizeH="0" baseline="0" noProof="0" dirty="0" err="1" smtClean="0">
                <a:ln>
                  <a:noFill/>
                </a:ln>
                <a:solidFill>
                  <a:schemeClr val="tx2"/>
                </a:solidFill>
                <a:effectLst/>
                <a:uLnTx/>
                <a:uFillTx/>
                <a:latin typeface="Times New Roman" pitchFamily="18" charset="0"/>
                <a:ea typeface="+mn-ea"/>
                <a:cs typeface="+mn-cs"/>
              </a:rPr>
              <a:t>Symposium</a:t>
            </a:r>
            <a:r>
              <a:rPr kumimoji="0" lang="es-ES" sz="1600" b="1" i="1" u="none" strike="noStrike" kern="1200" cap="none" spc="0" normalizeH="0" baseline="0" noProof="0" dirty="0" smtClean="0">
                <a:ln>
                  <a:noFill/>
                </a:ln>
                <a:solidFill>
                  <a:schemeClr val="tx2"/>
                </a:solidFill>
                <a:effectLst/>
                <a:uLnTx/>
                <a:uFillTx/>
                <a:latin typeface="Times New Roman" pitchFamily="18" charset="0"/>
                <a:ea typeface="+mn-ea"/>
                <a:cs typeface="+mn-cs"/>
              </a:rPr>
              <a:t> </a:t>
            </a:r>
            <a:r>
              <a:rPr kumimoji="0" lang="es-ES" sz="1600" b="1" i="1" u="none" strike="noStrike" kern="1200" cap="none" spc="0" normalizeH="0" baseline="0" noProof="0" dirty="0" err="1" smtClean="0">
                <a:ln>
                  <a:noFill/>
                </a:ln>
                <a:solidFill>
                  <a:schemeClr val="tx2"/>
                </a:solidFill>
                <a:effectLst/>
                <a:uLnTx/>
                <a:uFillTx/>
                <a:latin typeface="Times New Roman" pitchFamily="18" charset="0"/>
                <a:ea typeface="+mn-ea"/>
                <a:cs typeface="+mn-cs"/>
              </a:rPr>
              <a:t>on</a:t>
            </a:r>
            <a:r>
              <a:rPr kumimoji="0" lang="es-ES" sz="1600" b="1" i="1" u="none" strike="noStrike" kern="1200" cap="none" spc="0" normalizeH="0" baseline="0" noProof="0" dirty="0" smtClean="0">
                <a:ln>
                  <a:noFill/>
                </a:ln>
                <a:solidFill>
                  <a:schemeClr val="tx2"/>
                </a:solidFill>
                <a:effectLst/>
                <a:uLnTx/>
                <a:uFillTx/>
                <a:latin typeface="Times New Roman" pitchFamily="18" charset="0"/>
                <a:ea typeface="+mn-ea"/>
                <a:cs typeface="+mn-cs"/>
              </a:rPr>
              <a:t> </a:t>
            </a:r>
            <a:r>
              <a:rPr kumimoji="0" lang="es-ES" sz="1600" b="1" i="1" u="none" strike="noStrike" kern="1200" cap="none" spc="0" normalizeH="0" baseline="0" noProof="0" dirty="0" err="1" smtClean="0">
                <a:ln>
                  <a:noFill/>
                </a:ln>
                <a:solidFill>
                  <a:schemeClr val="tx2"/>
                </a:solidFill>
                <a:effectLst/>
                <a:uLnTx/>
                <a:uFillTx/>
                <a:latin typeface="Times New Roman" pitchFamily="18" charset="0"/>
                <a:ea typeface="+mn-ea"/>
                <a:cs typeface="+mn-cs"/>
              </a:rPr>
              <a:t>Medical</a:t>
            </a:r>
            <a:r>
              <a:rPr kumimoji="0" lang="es-ES" sz="1600" b="1" i="1" u="none" strike="noStrike" kern="1200" cap="none" spc="0" normalizeH="0" baseline="0" noProof="0" dirty="0" smtClean="0">
                <a:ln>
                  <a:noFill/>
                </a:ln>
                <a:solidFill>
                  <a:schemeClr val="tx2"/>
                </a:solidFill>
                <a:effectLst/>
                <a:uLnTx/>
                <a:uFillTx/>
                <a:latin typeface="Times New Roman" pitchFamily="18" charset="0"/>
                <a:ea typeface="+mn-ea"/>
                <a:cs typeface="+mn-cs"/>
              </a:rPr>
              <a:t> </a:t>
            </a:r>
            <a:r>
              <a:rPr kumimoji="0" lang="es-ES" sz="1600" b="1" i="1" u="none" strike="noStrike" kern="1200" cap="none" spc="0" normalizeH="0" baseline="0" noProof="0" dirty="0" err="1" smtClean="0">
                <a:ln>
                  <a:noFill/>
                </a:ln>
                <a:solidFill>
                  <a:schemeClr val="tx2"/>
                </a:solidFill>
                <a:effectLst/>
                <a:uLnTx/>
                <a:uFillTx/>
                <a:latin typeface="Times New Roman" pitchFamily="18" charset="0"/>
                <a:ea typeface="+mn-ea"/>
                <a:cs typeface="+mn-cs"/>
              </a:rPr>
              <a:t>Physics</a:t>
            </a:r>
            <a:r>
              <a:rPr kumimoji="0" lang="es-ES" sz="1600" b="1" i="1" u="none" strike="noStrike" kern="1200" cap="none" spc="0" normalizeH="0" baseline="0" noProof="0" dirty="0" smtClean="0">
                <a:ln>
                  <a:noFill/>
                </a:ln>
                <a:solidFill>
                  <a:schemeClr val="tx2"/>
                </a:solidFill>
                <a:effectLst/>
                <a:uLnTx/>
                <a:uFillTx/>
                <a:latin typeface="Times New Roman" pitchFamily="18" charset="0"/>
                <a:ea typeface="+mn-ea"/>
                <a:cs typeface="+mn-cs"/>
              </a:rPr>
              <a:t>, HARAO, Oaxaca </a:t>
            </a:r>
            <a:r>
              <a:rPr kumimoji="0" lang="es-ES" sz="1600" b="1" i="1" u="none" strike="noStrike" kern="1200" cap="none" spc="0" normalizeH="0" baseline="0" noProof="0" dirty="0" err="1" smtClean="0">
                <a:ln>
                  <a:noFill/>
                </a:ln>
                <a:solidFill>
                  <a:schemeClr val="tx2"/>
                </a:solidFill>
                <a:effectLst/>
                <a:uLnTx/>
                <a:uFillTx/>
                <a:latin typeface="Times New Roman" pitchFamily="18" charset="0"/>
                <a:ea typeface="+mn-ea"/>
                <a:cs typeface="+mn-cs"/>
              </a:rPr>
              <a:t>Mexico</a:t>
            </a:r>
            <a:r>
              <a:rPr kumimoji="0" lang="es-ES" sz="1600" b="1" i="1" u="none" strike="noStrike" kern="1200" cap="none" spc="0" normalizeH="0" baseline="0" noProof="0" dirty="0" smtClean="0">
                <a:ln>
                  <a:noFill/>
                </a:ln>
                <a:solidFill>
                  <a:schemeClr val="tx2"/>
                </a:solidFill>
                <a:effectLst/>
                <a:uLnTx/>
                <a:uFillTx/>
                <a:latin typeface="Times New Roman" pitchFamily="18" charset="0"/>
                <a:ea typeface="+mn-ea"/>
                <a:cs typeface="+mn-cs"/>
              </a:rPr>
              <a:t>, 16-18 Marzo 2012</a:t>
            </a:r>
            <a:endParaRPr kumimoji="0" lang="en-US" sz="1600" b="1" i="1"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381000" y="533400"/>
            <a:ext cx="8382000" cy="1446550"/>
          </a:xfrm>
          <a:prstGeom prst="rect">
            <a:avLst/>
          </a:prstGeom>
          <a:noFill/>
          <a:ln w="9525">
            <a:noFill/>
            <a:miter lim="800000"/>
            <a:headEnd/>
            <a:tailEnd/>
          </a:ln>
          <a:effectLst/>
        </p:spPr>
        <p:txBody>
          <a:bodyPr wrap="square">
            <a:spAutoFit/>
          </a:bodyPr>
          <a:lstStyle/>
          <a:p>
            <a:pPr algn="ctr">
              <a:spcBef>
                <a:spcPct val="50000"/>
              </a:spcBef>
            </a:pPr>
            <a:r>
              <a:rPr lang="en-US" sz="4400" b="1" dirty="0"/>
              <a:t>Recommendations for Treatment Planning System verification</a:t>
            </a:r>
          </a:p>
        </p:txBody>
      </p:sp>
      <p:sp>
        <p:nvSpPr>
          <p:cNvPr id="19459" name="Text Box 3"/>
          <p:cNvSpPr txBox="1">
            <a:spLocks noChangeArrowheads="1"/>
          </p:cNvSpPr>
          <p:nvPr/>
        </p:nvSpPr>
        <p:spPr bwMode="auto">
          <a:xfrm>
            <a:off x="1295400" y="2133600"/>
            <a:ext cx="6248400" cy="369332"/>
          </a:xfrm>
          <a:prstGeom prst="rect">
            <a:avLst/>
          </a:prstGeom>
          <a:noFill/>
          <a:ln w="9525">
            <a:noFill/>
            <a:miter lim="800000"/>
            <a:headEnd/>
            <a:tailEnd/>
          </a:ln>
          <a:effectLst/>
        </p:spPr>
        <p:txBody>
          <a:bodyPr>
            <a:spAutoFit/>
          </a:bodyPr>
          <a:lstStyle/>
          <a:p>
            <a:pPr>
              <a:spcBef>
                <a:spcPct val="50000"/>
              </a:spcBef>
            </a:pPr>
            <a:r>
              <a:rPr lang="en-US" sz="1800" b="1" i="1" dirty="0"/>
              <a:t>Van </a:t>
            </a:r>
            <a:r>
              <a:rPr lang="en-US" sz="1800" b="1" i="1" dirty="0" err="1"/>
              <a:t>Dyk</a:t>
            </a:r>
            <a:r>
              <a:rPr lang="en-US" sz="1800" b="1" i="1" dirty="0"/>
              <a:t> et al. IJROBP 1993, </a:t>
            </a:r>
            <a:r>
              <a:rPr lang="en-US" sz="1800" b="1" i="1" u="sng" dirty="0"/>
              <a:t>26</a:t>
            </a:r>
            <a:r>
              <a:rPr lang="en-US" sz="1800" b="1" i="1" dirty="0"/>
              <a:t>, 261-273</a:t>
            </a:r>
          </a:p>
        </p:txBody>
      </p:sp>
      <p:sp>
        <p:nvSpPr>
          <p:cNvPr id="19460" name="Text Box 4"/>
          <p:cNvSpPr txBox="1">
            <a:spLocks noChangeArrowheads="1"/>
          </p:cNvSpPr>
          <p:nvPr/>
        </p:nvSpPr>
        <p:spPr bwMode="auto">
          <a:xfrm>
            <a:off x="838200" y="2895600"/>
            <a:ext cx="7086600" cy="2800767"/>
          </a:xfrm>
          <a:prstGeom prst="rect">
            <a:avLst/>
          </a:prstGeom>
          <a:noFill/>
          <a:ln w="9525">
            <a:noFill/>
            <a:miter lim="800000"/>
            <a:headEnd/>
            <a:tailEnd/>
          </a:ln>
          <a:effectLst/>
        </p:spPr>
        <p:txBody>
          <a:bodyPr wrap="square">
            <a:spAutoFit/>
          </a:bodyPr>
          <a:lstStyle/>
          <a:p>
            <a:pPr>
              <a:spcBef>
                <a:spcPct val="50000"/>
              </a:spcBef>
            </a:pPr>
            <a:r>
              <a:rPr lang="en-US" sz="3200" b="1" dirty="0">
                <a:solidFill>
                  <a:schemeClr val="bg1"/>
                </a:solidFill>
              </a:rPr>
              <a:t>Major sources of uncertainty:</a:t>
            </a:r>
          </a:p>
          <a:p>
            <a:pPr>
              <a:spcBef>
                <a:spcPct val="50000"/>
              </a:spcBef>
            </a:pPr>
            <a:r>
              <a:rPr lang="en-US" sz="2400" b="1" dirty="0">
                <a:solidFill>
                  <a:schemeClr val="bg1"/>
                </a:solidFill>
              </a:rPr>
              <a:t>1  Measured data including beam, patient and CT</a:t>
            </a:r>
          </a:p>
          <a:p>
            <a:pPr>
              <a:spcBef>
                <a:spcPct val="50000"/>
              </a:spcBef>
            </a:pPr>
            <a:r>
              <a:rPr lang="en-US" sz="2400" b="1" dirty="0">
                <a:solidFill>
                  <a:schemeClr val="bg1"/>
                </a:solidFill>
              </a:rPr>
              <a:t>2  Data entry, for example, due to the digitizer</a:t>
            </a:r>
          </a:p>
          <a:p>
            <a:pPr>
              <a:spcBef>
                <a:spcPct val="50000"/>
              </a:spcBef>
            </a:pPr>
            <a:r>
              <a:rPr lang="en-US" sz="2400" b="1" dirty="0">
                <a:solidFill>
                  <a:schemeClr val="bg1"/>
                </a:solidFill>
              </a:rPr>
              <a:t>3  Data output, could be related to grid size</a:t>
            </a:r>
          </a:p>
          <a:p>
            <a:pPr>
              <a:spcBef>
                <a:spcPct val="50000"/>
              </a:spcBef>
            </a:pPr>
            <a:r>
              <a:rPr lang="en-US" sz="2400" b="1" dirty="0">
                <a:solidFill>
                  <a:schemeClr val="bg1"/>
                </a:solidFill>
              </a:rPr>
              <a:t>4  Algorithm inaccuracy</a:t>
            </a:r>
            <a:endParaRPr lang="en-US" sz="3200" b="1" dirty="0">
              <a:solidFill>
                <a:schemeClr val="bg1"/>
              </a:solidFill>
            </a:endParaRPr>
          </a:p>
        </p:txBody>
      </p:sp>
      <p:sp>
        <p:nvSpPr>
          <p:cNvPr id="5" name="Footer Placeholder 4"/>
          <p:cNvSpPr>
            <a:spLocks noGrp="1"/>
          </p:cNvSpPr>
          <p:nvPr>
            <p:ph type="ftr" sz="quarter" idx="11"/>
          </p:nvPr>
        </p:nvSpPr>
        <p:spPr>
          <a:xfrm>
            <a:off x="457200" y="6203667"/>
            <a:ext cx="83820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457200" y="482025"/>
            <a:ext cx="8229600" cy="584775"/>
          </a:xfrm>
          <a:prstGeom prst="rect">
            <a:avLst/>
          </a:prstGeom>
          <a:noFill/>
          <a:ln w="9525">
            <a:noFill/>
            <a:miter lim="800000"/>
            <a:headEnd/>
            <a:tailEnd/>
          </a:ln>
          <a:effectLst/>
        </p:spPr>
        <p:txBody>
          <a:bodyPr wrap="square">
            <a:spAutoFit/>
          </a:bodyPr>
          <a:lstStyle/>
          <a:p>
            <a:pPr>
              <a:spcBef>
                <a:spcPct val="50000"/>
              </a:spcBef>
            </a:pPr>
            <a:r>
              <a:rPr lang="en-US" sz="3200" b="1" dirty="0"/>
              <a:t>Recommendations for System verification</a:t>
            </a:r>
          </a:p>
        </p:txBody>
      </p:sp>
      <p:sp>
        <p:nvSpPr>
          <p:cNvPr id="20483" name="Text Box 3"/>
          <p:cNvSpPr txBox="1">
            <a:spLocks noChangeArrowheads="1"/>
          </p:cNvSpPr>
          <p:nvPr/>
        </p:nvSpPr>
        <p:spPr bwMode="auto">
          <a:xfrm>
            <a:off x="1295400" y="990600"/>
            <a:ext cx="6248400" cy="338554"/>
          </a:xfrm>
          <a:prstGeom prst="rect">
            <a:avLst/>
          </a:prstGeom>
          <a:noFill/>
          <a:ln w="9525">
            <a:noFill/>
            <a:miter lim="800000"/>
            <a:headEnd/>
            <a:tailEnd/>
          </a:ln>
          <a:effectLst/>
        </p:spPr>
        <p:txBody>
          <a:bodyPr>
            <a:spAutoFit/>
          </a:bodyPr>
          <a:lstStyle/>
          <a:p>
            <a:pPr>
              <a:spcBef>
                <a:spcPct val="50000"/>
              </a:spcBef>
            </a:pPr>
            <a:r>
              <a:rPr lang="en-US" sz="1600" b="1" i="1" dirty="0"/>
              <a:t>Van </a:t>
            </a:r>
            <a:r>
              <a:rPr lang="en-US" sz="1600" b="1" i="1" dirty="0" err="1"/>
              <a:t>Dyk</a:t>
            </a:r>
            <a:r>
              <a:rPr lang="en-US" sz="1600" b="1" i="1" dirty="0"/>
              <a:t> et al. IJROBP 1993, </a:t>
            </a:r>
            <a:r>
              <a:rPr lang="en-US" sz="1600" b="1" i="1" u="sng" dirty="0"/>
              <a:t>26</a:t>
            </a:r>
            <a:r>
              <a:rPr lang="en-US" sz="1600" b="1" i="1" dirty="0"/>
              <a:t>, 261-273</a:t>
            </a:r>
          </a:p>
        </p:txBody>
      </p:sp>
      <p:sp>
        <p:nvSpPr>
          <p:cNvPr id="20484" name="Text Box 4"/>
          <p:cNvSpPr txBox="1">
            <a:spLocks noChangeArrowheads="1"/>
          </p:cNvSpPr>
          <p:nvPr/>
        </p:nvSpPr>
        <p:spPr bwMode="auto">
          <a:xfrm>
            <a:off x="609600" y="1371600"/>
            <a:ext cx="7772400" cy="5032147"/>
          </a:xfrm>
          <a:prstGeom prst="rect">
            <a:avLst/>
          </a:prstGeom>
          <a:noFill/>
          <a:ln w="9525">
            <a:noFill/>
            <a:miter lim="800000"/>
            <a:headEnd/>
            <a:tailEnd/>
          </a:ln>
          <a:effectLst/>
        </p:spPr>
        <p:txBody>
          <a:bodyPr wrap="square">
            <a:spAutoFit/>
          </a:bodyPr>
          <a:lstStyle/>
          <a:p>
            <a:pPr>
              <a:spcBef>
                <a:spcPct val="50000"/>
              </a:spcBef>
            </a:pPr>
            <a:r>
              <a:rPr lang="en-US" sz="2400" b="1" dirty="0"/>
              <a:t>Comparison of predicted with measured relative doses is suggested for four dose regions and three sets of conditions:</a:t>
            </a:r>
          </a:p>
          <a:p>
            <a:pPr>
              <a:spcBef>
                <a:spcPct val="50000"/>
              </a:spcBef>
            </a:pPr>
            <a:r>
              <a:rPr lang="en-US" sz="2400" b="1" dirty="0"/>
              <a:t>Dose regions: central ray;</a:t>
            </a:r>
            <a:r>
              <a:rPr lang="en-US" sz="2000" b="1" dirty="0"/>
              <a:t> </a:t>
            </a:r>
          </a:p>
          <a:p>
            <a:pPr>
              <a:spcBef>
                <a:spcPct val="50000"/>
              </a:spcBef>
            </a:pPr>
            <a:r>
              <a:rPr lang="en-US" sz="2000" b="1" dirty="0"/>
              <a:t>	       high dose/low dose gradient; </a:t>
            </a:r>
          </a:p>
          <a:p>
            <a:pPr>
              <a:spcBef>
                <a:spcPct val="50000"/>
              </a:spcBef>
            </a:pPr>
            <a:r>
              <a:rPr lang="en-US" sz="2000" b="1" dirty="0"/>
              <a:t>	       high dose gradient; </a:t>
            </a:r>
          </a:p>
          <a:p>
            <a:pPr>
              <a:spcBef>
                <a:spcPct val="50000"/>
              </a:spcBef>
            </a:pPr>
            <a:r>
              <a:rPr lang="en-US" sz="2000" b="1" dirty="0"/>
              <a:t>	       low dose/low dose gradient</a:t>
            </a:r>
          </a:p>
          <a:p>
            <a:pPr>
              <a:spcBef>
                <a:spcPct val="50000"/>
              </a:spcBef>
            </a:pPr>
            <a:r>
              <a:rPr lang="en-US" sz="2400" b="1" dirty="0"/>
              <a:t>Conditions:    </a:t>
            </a:r>
            <a:r>
              <a:rPr lang="en-US" sz="2000" b="1" dirty="0"/>
              <a:t>homogenous phantom/regular fields</a:t>
            </a:r>
          </a:p>
          <a:p>
            <a:pPr>
              <a:spcBef>
                <a:spcPct val="50000"/>
              </a:spcBef>
            </a:pPr>
            <a:r>
              <a:rPr lang="en-US" sz="2000" b="1" dirty="0"/>
              <a:t>	       inhomogeneous situations</a:t>
            </a:r>
          </a:p>
          <a:p>
            <a:pPr>
              <a:spcBef>
                <a:spcPct val="50000"/>
              </a:spcBef>
            </a:pPr>
            <a:r>
              <a:rPr lang="en-US" sz="2000" b="1" dirty="0"/>
              <a:t>	       all complexities included</a:t>
            </a:r>
            <a:endParaRPr lang="en-US" sz="1800" b="1" dirty="0"/>
          </a:p>
          <a:p>
            <a:pPr>
              <a:spcBef>
                <a:spcPct val="50000"/>
              </a:spcBef>
            </a:pPr>
            <a:r>
              <a:rPr lang="en-US" sz="1800" dirty="0">
                <a:solidFill>
                  <a:schemeClr val="bg1"/>
                </a:solidFill>
              </a:rPr>
              <a:t>	    </a:t>
            </a:r>
            <a:endParaRPr lang="en-US" sz="2400" dirty="0">
              <a:solidFill>
                <a:schemeClr val="bg1"/>
              </a:solidFill>
            </a:endParaRPr>
          </a:p>
        </p:txBody>
      </p:sp>
      <p:sp>
        <p:nvSpPr>
          <p:cNvPr id="5" name="Footer Placeholder 4"/>
          <p:cNvSpPr>
            <a:spLocks noGrp="1"/>
          </p:cNvSpPr>
          <p:nvPr>
            <p:ph type="ftr" sz="quarter" idx="11"/>
          </p:nvPr>
        </p:nvSpPr>
        <p:spPr>
          <a:xfrm>
            <a:off x="381000" y="6203667"/>
            <a:ext cx="82296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609600" y="762000"/>
            <a:ext cx="7772400" cy="584775"/>
          </a:xfrm>
          <a:prstGeom prst="rect">
            <a:avLst/>
          </a:prstGeom>
          <a:noFill/>
          <a:ln w="9525">
            <a:noFill/>
            <a:miter lim="800000"/>
            <a:headEnd/>
            <a:tailEnd/>
          </a:ln>
          <a:effectLst/>
        </p:spPr>
        <p:txBody>
          <a:bodyPr wrap="square">
            <a:spAutoFit/>
          </a:bodyPr>
          <a:lstStyle/>
          <a:p>
            <a:pPr>
              <a:spcBef>
                <a:spcPct val="50000"/>
              </a:spcBef>
            </a:pPr>
            <a:r>
              <a:rPr lang="en-US" sz="3200" b="1" dirty="0"/>
              <a:t>Recommendations for System verification</a:t>
            </a:r>
          </a:p>
        </p:txBody>
      </p:sp>
      <p:sp>
        <p:nvSpPr>
          <p:cNvPr id="21507" name="Text Box 3"/>
          <p:cNvSpPr txBox="1">
            <a:spLocks noChangeArrowheads="1"/>
          </p:cNvSpPr>
          <p:nvPr/>
        </p:nvSpPr>
        <p:spPr bwMode="auto">
          <a:xfrm>
            <a:off x="1295400" y="1447800"/>
            <a:ext cx="6248400" cy="304800"/>
          </a:xfrm>
          <a:prstGeom prst="rect">
            <a:avLst/>
          </a:prstGeom>
          <a:noFill/>
          <a:ln w="9525">
            <a:noFill/>
            <a:miter lim="800000"/>
            <a:headEnd/>
            <a:tailEnd/>
          </a:ln>
          <a:effectLst/>
        </p:spPr>
        <p:txBody>
          <a:bodyPr>
            <a:spAutoFit/>
          </a:bodyPr>
          <a:lstStyle/>
          <a:p>
            <a:pPr>
              <a:spcBef>
                <a:spcPct val="50000"/>
              </a:spcBef>
            </a:pPr>
            <a:r>
              <a:rPr lang="en-US" b="1" i="1" dirty="0"/>
              <a:t>Van </a:t>
            </a:r>
            <a:r>
              <a:rPr lang="en-US" b="1" i="1" dirty="0" err="1"/>
              <a:t>Dyk</a:t>
            </a:r>
            <a:r>
              <a:rPr lang="en-US" b="1" i="1" dirty="0"/>
              <a:t> et al. IJROBP 1993, </a:t>
            </a:r>
            <a:r>
              <a:rPr lang="en-US" b="1" i="1" u="sng" dirty="0"/>
              <a:t>26</a:t>
            </a:r>
            <a:r>
              <a:rPr lang="en-US" b="1" i="1" dirty="0"/>
              <a:t>, 261-273</a:t>
            </a:r>
          </a:p>
        </p:txBody>
      </p:sp>
      <p:sp>
        <p:nvSpPr>
          <p:cNvPr id="21508" name="Text Box 4"/>
          <p:cNvSpPr txBox="1">
            <a:spLocks noChangeArrowheads="1"/>
          </p:cNvSpPr>
          <p:nvPr/>
        </p:nvSpPr>
        <p:spPr bwMode="auto">
          <a:xfrm>
            <a:off x="1219200" y="1905000"/>
            <a:ext cx="7696200" cy="4108817"/>
          </a:xfrm>
          <a:prstGeom prst="rect">
            <a:avLst/>
          </a:prstGeom>
          <a:noFill/>
          <a:ln w="9525">
            <a:noFill/>
            <a:miter lim="800000"/>
            <a:headEnd/>
            <a:tailEnd/>
          </a:ln>
          <a:effectLst/>
        </p:spPr>
        <p:txBody>
          <a:bodyPr>
            <a:spAutoFit/>
          </a:bodyPr>
          <a:lstStyle/>
          <a:p>
            <a:pPr>
              <a:spcBef>
                <a:spcPct val="50000"/>
              </a:spcBef>
            </a:pPr>
            <a:r>
              <a:rPr lang="en-US" sz="2400" b="1" dirty="0"/>
              <a:t>Comparison of predicted with measured doses is suggested for four dose regions and three sets of conditions:</a:t>
            </a:r>
          </a:p>
          <a:p>
            <a:pPr>
              <a:spcBef>
                <a:spcPct val="50000"/>
              </a:spcBef>
            </a:pPr>
            <a:r>
              <a:rPr lang="en-US" sz="1800" b="1" dirty="0">
                <a:solidFill>
                  <a:schemeClr val="bg1"/>
                </a:solidFill>
              </a:rPr>
              <a:t>			        simple	intermediate	complex</a:t>
            </a:r>
          </a:p>
          <a:p>
            <a:pPr>
              <a:spcBef>
                <a:spcPct val="50000"/>
              </a:spcBef>
            </a:pPr>
            <a:r>
              <a:rPr lang="en-US" sz="1800" b="1" dirty="0"/>
              <a:t>central ray; 		            2%                        3%</a:t>
            </a:r>
          </a:p>
          <a:p>
            <a:pPr>
              <a:spcBef>
                <a:spcPct val="50000"/>
              </a:spcBef>
            </a:pPr>
            <a:r>
              <a:rPr lang="en-US" sz="1800" b="1" dirty="0"/>
              <a:t>high dose/low dose gradient;            3%           			      4%</a:t>
            </a:r>
          </a:p>
          <a:p>
            <a:pPr>
              <a:spcBef>
                <a:spcPct val="50000"/>
              </a:spcBef>
            </a:pPr>
            <a:r>
              <a:rPr lang="en-US" sz="1800" b="1" dirty="0"/>
              <a:t>high dose gradient; 	            4mm			      </a:t>
            </a:r>
            <a:r>
              <a:rPr lang="en-US" sz="1800" b="1" dirty="0" smtClean="0"/>
              <a:t>4 mm</a:t>
            </a:r>
            <a:endParaRPr lang="en-US" sz="1800" b="1" dirty="0"/>
          </a:p>
          <a:p>
            <a:pPr>
              <a:spcBef>
                <a:spcPct val="50000"/>
              </a:spcBef>
            </a:pPr>
            <a:r>
              <a:rPr lang="en-US" sz="1800" b="1" dirty="0"/>
              <a:t>low dose/low dose gradient;	             3%			      4%</a:t>
            </a:r>
          </a:p>
          <a:p>
            <a:pPr>
              <a:spcBef>
                <a:spcPct val="50000"/>
              </a:spcBef>
            </a:pPr>
            <a:endParaRPr lang="en-US" sz="1800" b="1" dirty="0">
              <a:solidFill>
                <a:schemeClr val="bg1"/>
              </a:solidFill>
            </a:endParaRPr>
          </a:p>
          <a:p>
            <a:pPr>
              <a:spcBef>
                <a:spcPct val="50000"/>
              </a:spcBef>
            </a:pPr>
            <a:r>
              <a:rPr lang="en-US" sz="1800" b="1" dirty="0">
                <a:solidFill>
                  <a:schemeClr val="bg1"/>
                </a:solidFill>
              </a:rPr>
              <a:t>	    </a:t>
            </a:r>
            <a:endParaRPr lang="en-US" sz="2400" b="1" dirty="0">
              <a:solidFill>
                <a:schemeClr val="bg1"/>
              </a:solidFill>
            </a:endParaRPr>
          </a:p>
        </p:txBody>
      </p:sp>
      <p:sp>
        <p:nvSpPr>
          <p:cNvPr id="5" name="Footer Placeholder 4"/>
          <p:cNvSpPr>
            <a:spLocks noGrp="1"/>
          </p:cNvSpPr>
          <p:nvPr>
            <p:ph type="ftr" sz="quarter" idx="11"/>
          </p:nvPr>
        </p:nvSpPr>
        <p:spPr>
          <a:xfrm>
            <a:off x="533400" y="6203667"/>
            <a:ext cx="80772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152400"/>
            <a:ext cx="8229600" cy="1066800"/>
          </a:xfrm>
        </p:spPr>
        <p:txBody>
          <a:bodyPr/>
          <a:lstStyle/>
          <a:p>
            <a:pPr eaLnBrk="1" hangingPunct="1"/>
            <a:r>
              <a:rPr lang="en-US" b="1" dirty="0" smtClean="0">
                <a:solidFill>
                  <a:schemeClr val="hlink"/>
                </a:solidFill>
              </a:rPr>
              <a:t>A bit of History</a:t>
            </a:r>
            <a:r>
              <a:rPr lang="en-US" dirty="0" smtClean="0"/>
              <a:t> </a:t>
            </a:r>
          </a:p>
        </p:txBody>
      </p:sp>
      <p:sp>
        <p:nvSpPr>
          <p:cNvPr id="6147" name="Rectangle 3"/>
          <p:cNvSpPr>
            <a:spLocks noGrp="1" noChangeArrowheads="1"/>
          </p:cNvSpPr>
          <p:nvPr>
            <p:ph type="body" idx="1"/>
          </p:nvPr>
        </p:nvSpPr>
        <p:spPr>
          <a:xfrm>
            <a:off x="304800" y="1447800"/>
            <a:ext cx="8686800" cy="5029200"/>
          </a:xfrm>
        </p:spPr>
        <p:txBody>
          <a:bodyPr>
            <a:normAutofit fontScale="92500" lnSpcReduction="10000"/>
          </a:bodyPr>
          <a:lstStyle/>
          <a:p>
            <a:pPr eaLnBrk="1" hangingPunct="1">
              <a:lnSpc>
                <a:spcPct val="90000"/>
              </a:lnSpc>
            </a:pPr>
            <a:r>
              <a:rPr lang="en-US" b="1" dirty="0" smtClean="0">
                <a:solidFill>
                  <a:srgbClr val="00FF00"/>
                </a:solidFill>
              </a:rPr>
              <a:t>1895 </a:t>
            </a:r>
            <a:r>
              <a:rPr lang="en-US" b="1" dirty="0" smtClean="0">
                <a:solidFill>
                  <a:srgbClr val="FFFF00"/>
                </a:solidFill>
              </a:rPr>
              <a:t>Wilhelm </a:t>
            </a:r>
            <a:r>
              <a:rPr lang="en-US" b="1" dirty="0" err="1" smtClean="0">
                <a:solidFill>
                  <a:srgbClr val="FFFF00"/>
                </a:solidFill>
              </a:rPr>
              <a:t>Konrad</a:t>
            </a:r>
            <a:r>
              <a:rPr lang="en-US" b="1" dirty="0" smtClean="0">
                <a:solidFill>
                  <a:srgbClr val="FFFF00"/>
                </a:solidFill>
              </a:rPr>
              <a:t> Roentgen discovers X-rays.</a:t>
            </a:r>
            <a:r>
              <a:rPr lang="en-US" dirty="0" smtClean="0">
                <a:solidFill>
                  <a:srgbClr val="FFFF00"/>
                </a:solidFill>
              </a:rPr>
              <a:t> </a:t>
            </a:r>
          </a:p>
          <a:p>
            <a:pPr eaLnBrk="1" hangingPunct="1">
              <a:lnSpc>
                <a:spcPct val="90000"/>
              </a:lnSpc>
            </a:pPr>
            <a:r>
              <a:rPr lang="en-US" sz="2000" b="1" dirty="0" smtClean="0">
                <a:solidFill>
                  <a:srgbClr val="00FF00"/>
                </a:solidFill>
              </a:rPr>
              <a:t>1896</a:t>
            </a:r>
            <a:r>
              <a:rPr lang="en-US" sz="2000" b="1" dirty="0" smtClean="0">
                <a:solidFill>
                  <a:srgbClr val="FFFF00"/>
                </a:solidFill>
              </a:rPr>
              <a:t> Concerns first raised about possible injuries from X-ray exposures</a:t>
            </a:r>
            <a:r>
              <a:rPr lang="en-US" sz="2000" dirty="0" smtClean="0">
                <a:solidFill>
                  <a:srgbClr val="FFFF00"/>
                </a:solidFill>
              </a:rPr>
              <a:t> </a:t>
            </a:r>
            <a:r>
              <a:rPr lang="en-US" sz="2000" b="1" dirty="0" smtClean="0">
                <a:solidFill>
                  <a:srgbClr val="FFFF00"/>
                </a:solidFill>
              </a:rPr>
              <a:t>.</a:t>
            </a:r>
            <a:r>
              <a:rPr lang="en-US" sz="2000" dirty="0" smtClean="0">
                <a:solidFill>
                  <a:srgbClr val="FFFF00"/>
                </a:solidFill>
              </a:rPr>
              <a:t> </a:t>
            </a:r>
          </a:p>
          <a:p>
            <a:pPr eaLnBrk="1" hangingPunct="1">
              <a:lnSpc>
                <a:spcPct val="90000"/>
              </a:lnSpc>
            </a:pPr>
            <a:r>
              <a:rPr lang="en-US" sz="2000" b="1" dirty="0" smtClean="0">
                <a:solidFill>
                  <a:srgbClr val="00FF00"/>
                </a:solidFill>
              </a:rPr>
              <a:t>1899</a:t>
            </a:r>
            <a:r>
              <a:rPr lang="en-US" sz="2000" b="1" dirty="0" smtClean="0">
                <a:solidFill>
                  <a:srgbClr val="FFFF00"/>
                </a:solidFill>
              </a:rPr>
              <a:t> First malpractice lawsuit award for X-ray burns</a:t>
            </a:r>
            <a:r>
              <a:rPr lang="en-US" sz="2000" dirty="0" smtClean="0">
                <a:solidFill>
                  <a:srgbClr val="FFFF00"/>
                </a:solidFill>
              </a:rPr>
              <a:t> </a:t>
            </a:r>
          </a:p>
          <a:p>
            <a:pPr eaLnBrk="1" hangingPunct="1">
              <a:lnSpc>
                <a:spcPct val="90000"/>
              </a:lnSpc>
            </a:pPr>
            <a:r>
              <a:rPr lang="en-US" sz="2000" b="1" dirty="0" smtClean="0">
                <a:solidFill>
                  <a:srgbClr val="00FF00"/>
                </a:solidFill>
              </a:rPr>
              <a:t>1901</a:t>
            </a:r>
            <a:r>
              <a:rPr lang="en-US" sz="2000" b="1" dirty="0" smtClean="0">
                <a:solidFill>
                  <a:srgbClr val="FFFF00"/>
                </a:solidFill>
              </a:rPr>
              <a:t> X-rays are shown to be lethal to mammals </a:t>
            </a:r>
          </a:p>
          <a:p>
            <a:pPr eaLnBrk="1" hangingPunct="1">
              <a:lnSpc>
                <a:spcPct val="90000"/>
              </a:lnSpc>
            </a:pPr>
            <a:r>
              <a:rPr lang="en-US" sz="2000" b="1" dirty="0" smtClean="0">
                <a:solidFill>
                  <a:srgbClr val="00FF00"/>
                </a:solidFill>
              </a:rPr>
              <a:t>1903</a:t>
            </a:r>
            <a:r>
              <a:rPr lang="en-US" sz="2000" b="1" dirty="0" smtClean="0">
                <a:solidFill>
                  <a:srgbClr val="FFFF00"/>
                </a:solidFill>
              </a:rPr>
              <a:t> George </a:t>
            </a:r>
            <a:r>
              <a:rPr lang="en-US" sz="2000" b="1" dirty="0" err="1" smtClean="0">
                <a:solidFill>
                  <a:srgbClr val="FFFF00"/>
                </a:solidFill>
              </a:rPr>
              <a:t>Perthes</a:t>
            </a:r>
            <a:r>
              <a:rPr lang="en-US" sz="2000" b="1" dirty="0" smtClean="0">
                <a:solidFill>
                  <a:srgbClr val="FFFF00"/>
                </a:solidFill>
              </a:rPr>
              <a:t> discovers that X-rays can inhibit the growth of tumors </a:t>
            </a:r>
          </a:p>
          <a:p>
            <a:pPr eaLnBrk="1" hangingPunct="1">
              <a:lnSpc>
                <a:spcPct val="90000"/>
              </a:lnSpc>
            </a:pPr>
            <a:r>
              <a:rPr lang="en-US" sz="2000" b="1" dirty="0" smtClean="0">
                <a:solidFill>
                  <a:srgbClr val="00FF00"/>
                </a:solidFill>
              </a:rPr>
              <a:t>1904</a:t>
            </a:r>
            <a:r>
              <a:rPr lang="en-US" sz="2000" b="1" dirty="0" smtClean="0">
                <a:solidFill>
                  <a:srgbClr val="FFFF00"/>
                </a:solidFill>
              </a:rPr>
              <a:t> First human death for X- rays reported</a:t>
            </a:r>
          </a:p>
          <a:p>
            <a:pPr eaLnBrk="1" hangingPunct="1">
              <a:lnSpc>
                <a:spcPct val="90000"/>
              </a:lnSpc>
            </a:pPr>
            <a:r>
              <a:rPr lang="en-US" sz="2000" b="1" dirty="0" smtClean="0">
                <a:solidFill>
                  <a:srgbClr val="00FF00"/>
                </a:solidFill>
              </a:rPr>
              <a:t>1910</a:t>
            </a:r>
            <a:r>
              <a:rPr lang="en-US" sz="2000" b="1" dirty="0" smtClean="0">
                <a:solidFill>
                  <a:srgbClr val="FFFF00"/>
                </a:solidFill>
              </a:rPr>
              <a:t> X-rays used to diagnose disorders of the digestive tract</a:t>
            </a:r>
          </a:p>
          <a:p>
            <a:pPr eaLnBrk="1" hangingPunct="1">
              <a:lnSpc>
                <a:spcPct val="90000"/>
              </a:lnSpc>
            </a:pPr>
            <a:r>
              <a:rPr lang="en-US" sz="2000" b="1" dirty="0" smtClean="0">
                <a:solidFill>
                  <a:srgbClr val="00FF00"/>
                </a:solidFill>
              </a:rPr>
              <a:t>1911 </a:t>
            </a:r>
            <a:r>
              <a:rPr lang="en-US" sz="2000" b="1" dirty="0" smtClean="0">
                <a:solidFill>
                  <a:srgbClr val="FFFF00"/>
                </a:solidFill>
              </a:rPr>
              <a:t>First reports linking X-rays with leukemia and cancer in physicians published .</a:t>
            </a:r>
            <a:r>
              <a:rPr lang="en-US" sz="2000" dirty="0" smtClean="0">
                <a:solidFill>
                  <a:srgbClr val="FFFF00"/>
                </a:solidFill>
              </a:rPr>
              <a:t> </a:t>
            </a:r>
          </a:p>
          <a:p>
            <a:pPr eaLnBrk="1" hangingPunct="1">
              <a:lnSpc>
                <a:spcPct val="90000"/>
              </a:lnSpc>
            </a:pPr>
            <a:r>
              <a:rPr lang="en-US" sz="2000" b="1" dirty="0" smtClean="0">
                <a:solidFill>
                  <a:srgbClr val="00FF00"/>
                </a:solidFill>
              </a:rPr>
              <a:t>1920</a:t>
            </a:r>
            <a:r>
              <a:rPr lang="en-US" sz="2000" b="1" dirty="0" smtClean="0">
                <a:solidFill>
                  <a:srgbClr val="FFFF00"/>
                </a:solidFill>
              </a:rPr>
              <a:t> First X-ray protection committee formed by the American Roentgen Ray Society.</a:t>
            </a:r>
          </a:p>
          <a:p>
            <a:pPr eaLnBrk="1" hangingPunct="1">
              <a:lnSpc>
                <a:spcPct val="90000"/>
              </a:lnSpc>
            </a:pPr>
            <a:endParaRPr lang="en-US" sz="1600" b="1" dirty="0" smtClean="0"/>
          </a:p>
          <a:p>
            <a:pPr eaLnBrk="1" hangingPunct="1">
              <a:lnSpc>
                <a:spcPct val="90000"/>
              </a:lnSpc>
            </a:pPr>
            <a:r>
              <a:rPr lang="en-US" sz="2400" b="1" dirty="0" smtClean="0">
                <a:solidFill>
                  <a:srgbClr val="FFFF00"/>
                </a:solidFill>
              </a:rPr>
              <a:t>…………………………………………….</a:t>
            </a:r>
          </a:p>
          <a:p>
            <a:pPr eaLnBrk="1" hangingPunct="1">
              <a:lnSpc>
                <a:spcPct val="90000"/>
              </a:lnSpc>
            </a:pPr>
            <a:r>
              <a:rPr lang="en-US" sz="2400" b="1" dirty="0" smtClean="0">
                <a:solidFill>
                  <a:srgbClr val="F8FE02"/>
                </a:solidFill>
              </a:rPr>
              <a:t>1924  First radiation tolerance dose proposed by Arthur </a:t>
            </a:r>
            <a:r>
              <a:rPr lang="en-US" sz="2400" b="1" dirty="0" err="1" smtClean="0">
                <a:solidFill>
                  <a:srgbClr val="F8FE02"/>
                </a:solidFill>
              </a:rPr>
              <a:t>Mutscheller</a:t>
            </a:r>
            <a:r>
              <a:rPr lang="en-US" sz="2400" b="1" dirty="0" smtClean="0">
                <a:solidFill>
                  <a:srgbClr val="F8FE02"/>
                </a:solidFill>
              </a:rPr>
              <a:t> for use as a guide to limiting exposure of an individual to radiation.</a:t>
            </a:r>
          </a:p>
          <a:p>
            <a:pPr eaLnBrk="1" hangingPunct="1">
              <a:lnSpc>
                <a:spcPct val="90000"/>
              </a:lnSpc>
              <a:buFontTx/>
              <a:buNone/>
            </a:pPr>
            <a:endParaRPr lang="en-US" sz="2400" b="1" dirty="0" smtClean="0">
              <a:solidFill>
                <a:srgbClr val="F8FE0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additive="base">
                                        <p:cTn id="1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 calcmode="lin" valueType="num">
                                      <p:cBhvr additive="base">
                                        <p:cTn id="1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anim calcmode="lin" valueType="num">
                                      <p:cBhvr additive="base">
                                        <p:cTn id="25"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147">
                                            <p:txEl>
                                              <p:pRg st="4" end="4"/>
                                            </p:txEl>
                                          </p:spTgt>
                                        </p:tgtEl>
                                        <p:attrNameLst>
                                          <p:attrName>style.visibility</p:attrName>
                                        </p:attrNameLst>
                                      </p:cBhvr>
                                      <p:to>
                                        <p:strVal val="visible"/>
                                      </p:to>
                                    </p:set>
                                    <p:anim calcmode="lin" valueType="num">
                                      <p:cBhvr additive="base">
                                        <p:cTn id="31"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147">
                                            <p:txEl>
                                              <p:pRg st="5" end="5"/>
                                            </p:txEl>
                                          </p:spTgt>
                                        </p:tgtEl>
                                        <p:attrNameLst>
                                          <p:attrName>style.visibility</p:attrName>
                                        </p:attrNameLst>
                                      </p:cBhvr>
                                      <p:to>
                                        <p:strVal val="visible"/>
                                      </p:to>
                                    </p:set>
                                    <p:anim calcmode="lin" valueType="num">
                                      <p:cBhvr additive="base">
                                        <p:cTn id="37"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147">
                                            <p:txEl>
                                              <p:pRg st="6" end="6"/>
                                            </p:txEl>
                                          </p:spTgt>
                                        </p:tgtEl>
                                        <p:attrNameLst>
                                          <p:attrName>style.visibility</p:attrName>
                                        </p:attrNameLst>
                                      </p:cBhvr>
                                      <p:to>
                                        <p:strVal val="visible"/>
                                      </p:to>
                                    </p:set>
                                    <p:anim calcmode="lin" valueType="num">
                                      <p:cBhvr additive="base">
                                        <p:cTn id="43"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147">
                                            <p:txEl>
                                              <p:pRg st="7" end="7"/>
                                            </p:txEl>
                                          </p:spTgt>
                                        </p:tgtEl>
                                        <p:attrNameLst>
                                          <p:attrName>style.visibility</p:attrName>
                                        </p:attrNameLst>
                                      </p:cBhvr>
                                      <p:to>
                                        <p:strVal val="visible"/>
                                      </p:to>
                                    </p:set>
                                    <p:anim calcmode="lin" valueType="num">
                                      <p:cBhvr additive="base">
                                        <p:cTn id="49"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14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147">
                                            <p:txEl>
                                              <p:pRg st="8" end="8"/>
                                            </p:txEl>
                                          </p:spTgt>
                                        </p:tgtEl>
                                        <p:attrNameLst>
                                          <p:attrName>style.visibility</p:attrName>
                                        </p:attrNameLst>
                                      </p:cBhvr>
                                      <p:to>
                                        <p:strVal val="visible"/>
                                      </p:to>
                                    </p:set>
                                    <p:anim calcmode="lin" valueType="num">
                                      <p:cBhvr additive="base">
                                        <p:cTn id="55" dur="500" fill="hold"/>
                                        <p:tgtEl>
                                          <p:spTgt spid="614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14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147">
                                            <p:txEl>
                                              <p:pRg st="10" end="10"/>
                                            </p:txEl>
                                          </p:spTgt>
                                        </p:tgtEl>
                                        <p:attrNameLst>
                                          <p:attrName>style.visibility</p:attrName>
                                        </p:attrNameLst>
                                      </p:cBhvr>
                                      <p:to>
                                        <p:strVal val="visible"/>
                                      </p:to>
                                    </p:set>
                                    <p:anim calcmode="lin" valueType="num">
                                      <p:cBhvr additive="base">
                                        <p:cTn id="61" dur="500" fill="hold"/>
                                        <p:tgtEl>
                                          <p:spTgt spid="6147">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14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147">
                                            <p:txEl>
                                              <p:pRg st="11" end="11"/>
                                            </p:txEl>
                                          </p:spTgt>
                                        </p:tgtEl>
                                        <p:attrNameLst>
                                          <p:attrName>style.visibility</p:attrName>
                                        </p:attrNameLst>
                                      </p:cBhvr>
                                      <p:to>
                                        <p:strVal val="visible"/>
                                      </p:to>
                                    </p:set>
                                    <p:anim calcmode="lin" valueType="num">
                                      <p:cBhvr additive="base">
                                        <p:cTn id="67" dur="500" fill="hold"/>
                                        <p:tgtEl>
                                          <p:spTgt spid="6147">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14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533400" y="533400"/>
            <a:ext cx="8305800" cy="646331"/>
          </a:xfrm>
          <a:prstGeom prst="rect">
            <a:avLst/>
          </a:prstGeom>
          <a:noFill/>
          <a:ln w="9525">
            <a:noFill/>
            <a:miter lim="800000"/>
            <a:headEnd/>
            <a:tailEnd/>
          </a:ln>
          <a:effectLst/>
        </p:spPr>
        <p:txBody>
          <a:bodyPr wrap="square">
            <a:spAutoFit/>
          </a:bodyPr>
          <a:lstStyle/>
          <a:p>
            <a:pPr>
              <a:spcBef>
                <a:spcPct val="50000"/>
              </a:spcBef>
            </a:pPr>
            <a:r>
              <a:rPr lang="en-US" sz="3600" b="1" dirty="0">
                <a:effectLst>
                  <a:outerShdw blurRad="38100" dist="38100" dir="2700000" algn="tl">
                    <a:srgbClr val="000000"/>
                  </a:outerShdw>
                </a:effectLst>
              </a:rPr>
              <a:t>Recommendations for system verification</a:t>
            </a:r>
          </a:p>
        </p:txBody>
      </p:sp>
      <p:sp>
        <p:nvSpPr>
          <p:cNvPr id="23555" name="Text Box 3"/>
          <p:cNvSpPr txBox="1">
            <a:spLocks noChangeArrowheads="1"/>
          </p:cNvSpPr>
          <p:nvPr/>
        </p:nvSpPr>
        <p:spPr bwMode="auto">
          <a:xfrm>
            <a:off x="1295400" y="1143000"/>
            <a:ext cx="6248400" cy="304800"/>
          </a:xfrm>
          <a:prstGeom prst="rect">
            <a:avLst/>
          </a:prstGeom>
          <a:noFill/>
          <a:ln w="9525">
            <a:noFill/>
            <a:miter lim="800000"/>
            <a:headEnd/>
            <a:tailEnd/>
          </a:ln>
          <a:effectLst/>
        </p:spPr>
        <p:txBody>
          <a:bodyPr>
            <a:spAutoFit/>
          </a:bodyPr>
          <a:lstStyle/>
          <a:p>
            <a:pPr>
              <a:spcBef>
                <a:spcPct val="50000"/>
              </a:spcBef>
            </a:pPr>
            <a:r>
              <a:rPr lang="en-US" b="1" dirty="0"/>
              <a:t>Van </a:t>
            </a:r>
            <a:r>
              <a:rPr lang="en-US" b="1" dirty="0" err="1"/>
              <a:t>Dyk</a:t>
            </a:r>
            <a:r>
              <a:rPr lang="en-US" b="1" dirty="0"/>
              <a:t> et al. IJROBP 1993, </a:t>
            </a:r>
            <a:r>
              <a:rPr lang="en-US" b="1" u="sng" dirty="0"/>
              <a:t>26</a:t>
            </a:r>
            <a:r>
              <a:rPr lang="en-US" b="1" dirty="0"/>
              <a:t>, 261-273</a:t>
            </a:r>
          </a:p>
        </p:txBody>
      </p:sp>
      <p:sp>
        <p:nvSpPr>
          <p:cNvPr id="23556" name="Text Box 4"/>
          <p:cNvSpPr txBox="1">
            <a:spLocks noChangeArrowheads="1"/>
          </p:cNvSpPr>
          <p:nvPr/>
        </p:nvSpPr>
        <p:spPr bwMode="auto">
          <a:xfrm>
            <a:off x="533400" y="2133600"/>
            <a:ext cx="8382000" cy="2800767"/>
          </a:xfrm>
          <a:prstGeom prst="rect">
            <a:avLst/>
          </a:prstGeom>
          <a:noFill/>
          <a:ln w="9525">
            <a:noFill/>
            <a:miter lim="800000"/>
            <a:headEnd/>
            <a:tailEnd/>
          </a:ln>
          <a:effectLst/>
        </p:spPr>
        <p:txBody>
          <a:bodyPr wrap="square">
            <a:spAutoFit/>
          </a:bodyPr>
          <a:lstStyle/>
          <a:p>
            <a:pPr>
              <a:spcBef>
                <a:spcPct val="50000"/>
              </a:spcBef>
            </a:pPr>
            <a:r>
              <a:rPr lang="en-US" sz="2800" b="1" dirty="0"/>
              <a:t>Van </a:t>
            </a:r>
            <a:r>
              <a:rPr lang="en-US" sz="2800" b="1" dirty="0" err="1"/>
              <a:t>Dyk</a:t>
            </a:r>
            <a:r>
              <a:rPr lang="en-US" sz="2800" b="1" dirty="0"/>
              <a:t> and colleagues also </a:t>
            </a:r>
            <a:r>
              <a:rPr lang="en-US" sz="2800" b="1" dirty="0" smtClean="0"/>
              <a:t>make recommendations </a:t>
            </a:r>
            <a:r>
              <a:rPr lang="en-US" sz="2800" b="1" dirty="0"/>
              <a:t>on:</a:t>
            </a:r>
          </a:p>
          <a:p>
            <a:pPr>
              <a:spcBef>
                <a:spcPct val="50000"/>
              </a:spcBef>
            </a:pPr>
            <a:r>
              <a:rPr lang="en-US" sz="2000" b="1" dirty="0"/>
              <a:t>1.  Conditions for verification scans</a:t>
            </a:r>
          </a:p>
          <a:p>
            <a:pPr>
              <a:spcBef>
                <a:spcPct val="50000"/>
              </a:spcBef>
            </a:pPr>
            <a:r>
              <a:rPr lang="en-US" sz="2000" b="1" dirty="0"/>
              <a:t>2.  Conditions for MU calculation verification</a:t>
            </a:r>
          </a:p>
          <a:p>
            <a:pPr>
              <a:spcBef>
                <a:spcPct val="50000"/>
              </a:spcBef>
            </a:pPr>
            <a:r>
              <a:rPr lang="en-US" sz="2000" b="1" dirty="0"/>
              <a:t>3.  Reproducibility tests</a:t>
            </a:r>
          </a:p>
          <a:p>
            <a:pPr>
              <a:spcBef>
                <a:spcPct val="50000"/>
              </a:spcBef>
            </a:pPr>
            <a:r>
              <a:rPr lang="en-US" sz="2000" b="1" dirty="0"/>
              <a:t>4.  Patient specific checks</a:t>
            </a:r>
            <a:endParaRPr lang="en-US" sz="2800" b="1" dirty="0"/>
          </a:p>
        </p:txBody>
      </p:sp>
      <p:sp>
        <p:nvSpPr>
          <p:cNvPr id="5" name="Footer Placeholder 4"/>
          <p:cNvSpPr>
            <a:spLocks noGrp="1"/>
          </p:cNvSpPr>
          <p:nvPr>
            <p:ph type="ftr" sz="quarter" idx="11"/>
          </p:nvPr>
        </p:nvSpPr>
        <p:spPr>
          <a:xfrm>
            <a:off x="381000" y="6203667"/>
            <a:ext cx="83058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57200" y="762000"/>
            <a:ext cx="8153400" cy="584775"/>
          </a:xfrm>
          <a:prstGeom prst="rect">
            <a:avLst/>
          </a:prstGeom>
          <a:noFill/>
          <a:ln w="9525">
            <a:noFill/>
            <a:miter lim="800000"/>
            <a:headEnd/>
            <a:tailEnd/>
          </a:ln>
          <a:effectLst/>
        </p:spPr>
        <p:txBody>
          <a:bodyPr wrap="square">
            <a:spAutoFit/>
          </a:bodyPr>
          <a:lstStyle/>
          <a:p>
            <a:pPr>
              <a:spcBef>
                <a:spcPct val="50000"/>
              </a:spcBef>
            </a:pPr>
            <a:r>
              <a:rPr lang="en-US" sz="3200" b="1" dirty="0"/>
              <a:t>Recommendations for System verification</a:t>
            </a:r>
          </a:p>
        </p:txBody>
      </p:sp>
      <p:sp>
        <p:nvSpPr>
          <p:cNvPr id="32771" name="Text Box 3"/>
          <p:cNvSpPr txBox="1">
            <a:spLocks noChangeArrowheads="1"/>
          </p:cNvSpPr>
          <p:nvPr/>
        </p:nvSpPr>
        <p:spPr bwMode="auto">
          <a:xfrm>
            <a:off x="1295400" y="1371600"/>
            <a:ext cx="6248400" cy="338554"/>
          </a:xfrm>
          <a:prstGeom prst="rect">
            <a:avLst/>
          </a:prstGeom>
          <a:noFill/>
          <a:ln w="9525">
            <a:noFill/>
            <a:miter lim="800000"/>
            <a:headEnd/>
            <a:tailEnd/>
          </a:ln>
          <a:effectLst/>
        </p:spPr>
        <p:txBody>
          <a:bodyPr>
            <a:spAutoFit/>
          </a:bodyPr>
          <a:lstStyle/>
          <a:p>
            <a:pPr algn="ctr">
              <a:spcBef>
                <a:spcPct val="50000"/>
              </a:spcBef>
            </a:pPr>
            <a:r>
              <a:rPr lang="en-US" sz="1600" b="1" dirty="0" err="1"/>
              <a:t>Venselaar</a:t>
            </a:r>
            <a:r>
              <a:rPr lang="en-US" sz="1600" b="1" dirty="0"/>
              <a:t> et al. Radiotherapy and Oncology 2001, </a:t>
            </a:r>
            <a:r>
              <a:rPr lang="en-US" sz="1600" b="1" u="sng" dirty="0"/>
              <a:t>60</a:t>
            </a:r>
            <a:r>
              <a:rPr lang="en-US" sz="1600" b="1" dirty="0"/>
              <a:t>, 191-201</a:t>
            </a:r>
          </a:p>
        </p:txBody>
      </p:sp>
      <p:sp>
        <p:nvSpPr>
          <p:cNvPr id="32790" name="Text Box 22"/>
          <p:cNvSpPr txBox="1">
            <a:spLocks noChangeArrowheads="1"/>
          </p:cNvSpPr>
          <p:nvPr/>
        </p:nvSpPr>
        <p:spPr bwMode="auto">
          <a:xfrm>
            <a:off x="6172200" y="3505200"/>
            <a:ext cx="838200" cy="304800"/>
          </a:xfrm>
          <a:prstGeom prst="rect">
            <a:avLst/>
          </a:prstGeom>
          <a:noFill/>
          <a:ln w="9525">
            <a:noFill/>
            <a:miter lim="800000"/>
            <a:headEnd/>
            <a:tailEnd/>
          </a:ln>
          <a:effectLst/>
        </p:spPr>
        <p:txBody>
          <a:bodyPr>
            <a:spAutoFit/>
          </a:bodyPr>
          <a:lstStyle/>
          <a:p>
            <a:pPr>
              <a:spcBef>
                <a:spcPct val="50000"/>
              </a:spcBef>
            </a:pPr>
            <a:endParaRPr lang="en-US"/>
          </a:p>
        </p:txBody>
      </p:sp>
      <p:sp>
        <p:nvSpPr>
          <p:cNvPr id="32799" name="Text Box 31"/>
          <p:cNvSpPr txBox="1">
            <a:spLocks noChangeArrowheads="1"/>
          </p:cNvSpPr>
          <p:nvPr/>
        </p:nvSpPr>
        <p:spPr bwMode="auto">
          <a:xfrm>
            <a:off x="1371600" y="2057400"/>
            <a:ext cx="6324600" cy="523220"/>
          </a:xfrm>
          <a:prstGeom prst="rect">
            <a:avLst/>
          </a:prstGeom>
          <a:noFill/>
          <a:ln w="9525">
            <a:noFill/>
            <a:miter lim="800000"/>
            <a:headEnd/>
            <a:tailEnd/>
          </a:ln>
          <a:effectLst/>
        </p:spPr>
        <p:txBody>
          <a:bodyPr wrap="square">
            <a:spAutoFit/>
          </a:bodyPr>
          <a:lstStyle/>
          <a:p>
            <a:pPr algn="ctr">
              <a:spcBef>
                <a:spcPct val="50000"/>
              </a:spcBef>
            </a:pPr>
            <a:r>
              <a:rPr lang="en-US" sz="2800" b="1" dirty="0"/>
              <a:t>Proposed values of the tolerances</a:t>
            </a:r>
            <a:endParaRPr lang="en-US" sz="2000" b="1" dirty="0"/>
          </a:p>
        </p:txBody>
      </p:sp>
      <p:sp>
        <p:nvSpPr>
          <p:cNvPr id="32800" name="Text Box 32"/>
          <p:cNvSpPr txBox="1">
            <a:spLocks noChangeArrowheads="1"/>
          </p:cNvSpPr>
          <p:nvPr/>
        </p:nvSpPr>
        <p:spPr bwMode="auto">
          <a:xfrm>
            <a:off x="762000" y="3048000"/>
            <a:ext cx="7848600" cy="2492990"/>
          </a:xfrm>
          <a:prstGeom prst="rect">
            <a:avLst/>
          </a:prstGeom>
          <a:noFill/>
          <a:ln w="9525">
            <a:noFill/>
            <a:miter lim="800000"/>
            <a:headEnd/>
            <a:tailEnd/>
          </a:ln>
          <a:effectLst/>
        </p:spPr>
        <p:txBody>
          <a:bodyPr wrap="square">
            <a:spAutoFit/>
          </a:bodyPr>
          <a:lstStyle/>
          <a:p>
            <a:pPr>
              <a:spcBef>
                <a:spcPct val="50000"/>
              </a:spcBef>
            </a:pPr>
            <a:r>
              <a:rPr lang="en-US" sz="1600" b="1" dirty="0"/>
              <a:t>Tolerance</a:t>
            </a:r>
            <a:r>
              <a:rPr lang="en-US" dirty="0"/>
              <a:t>				</a:t>
            </a:r>
            <a:r>
              <a:rPr lang="en-US" b="1" dirty="0"/>
              <a:t>Simple	</a:t>
            </a:r>
            <a:r>
              <a:rPr lang="en-US" b="1" dirty="0" err="1" smtClean="0"/>
              <a:t>Intermediat</a:t>
            </a:r>
            <a:r>
              <a:rPr lang="en-US" b="1" dirty="0" smtClean="0"/>
              <a:t>  	Complex</a:t>
            </a:r>
            <a:endParaRPr lang="en-US" b="1" dirty="0"/>
          </a:p>
          <a:p>
            <a:pPr>
              <a:spcBef>
                <a:spcPct val="50000"/>
              </a:spcBef>
            </a:pPr>
            <a:r>
              <a:rPr lang="en-US" dirty="0"/>
              <a:t>d1 (CA; high dose/low dose gradient)		    2%	         3%	             </a:t>
            </a:r>
            <a:r>
              <a:rPr lang="en-US" dirty="0" smtClean="0"/>
              <a:t>	      </a:t>
            </a:r>
            <a:r>
              <a:rPr lang="en-US" dirty="0"/>
              <a:t>4%</a:t>
            </a:r>
          </a:p>
          <a:p>
            <a:pPr>
              <a:spcBef>
                <a:spcPct val="50000"/>
              </a:spcBef>
            </a:pPr>
            <a:r>
              <a:rPr lang="en-US" dirty="0"/>
              <a:t>d2 (Build-</a:t>
            </a:r>
            <a:r>
              <a:rPr lang="en-US" dirty="0" err="1"/>
              <a:t>up;penumbra;high</a:t>
            </a:r>
            <a:r>
              <a:rPr lang="en-US" dirty="0"/>
              <a:t> dose &amp; gradient)       2mm/10%          3mm/15%        </a:t>
            </a:r>
            <a:r>
              <a:rPr lang="en-US" dirty="0" smtClean="0"/>
              <a:t>	   </a:t>
            </a:r>
            <a:r>
              <a:rPr lang="en-US" dirty="0"/>
              <a:t>3mm/15%</a:t>
            </a:r>
          </a:p>
          <a:p>
            <a:pPr>
              <a:spcBef>
                <a:spcPct val="50000"/>
              </a:spcBef>
            </a:pPr>
            <a:r>
              <a:rPr lang="en-US" dirty="0"/>
              <a:t>d3 (Central </a:t>
            </a:r>
            <a:r>
              <a:rPr lang="en-US" dirty="0" err="1"/>
              <a:t>beam;high</a:t>
            </a:r>
            <a:r>
              <a:rPr lang="en-US" dirty="0"/>
              <a:t> dose/low gradient)	    3%	         3%	           </a:t>
            </a:r>
            <a:r>
              <a:rPr lang="en-US" dirty="0" smtClean="0"/>
              <a:t>	        </a:t>
            </a:r>
            <a:r>
              <a:rPr lang="en-US" dirty="0"/>
              <a:t>4%</a:t>
            </a:r>
          </a:p>
          <a:p>
            <a:pPr>
              <a:spcBef>
                <a:spcPct val="50000"/>
              </a:spcBef>
            </a:pPr>
            <a:r>
              <a:rPr lang="en-US" dirty="0"/>
              <a:t>d4 (Outside </a:t>
            </a:r>
            <a:r>
              <a:rPr lang="en-US" dirty="0" err="1"/>
              <a:t>beam;low</a:t>
            </a:r>
            <a:r>
              <a:rPr lang="en-US" dirty="0"/>
              <a:t> dose and gradient)	3%(30%)           4%(40%)          </a:t>
            </a:r>
            <a:r>
              <a:rPr lang="en-US" dirty="0" smtClean="0"/>
              <a:t>	  </a:t>
            </a:r>
            <a:r>
              <a:rPr lang="en-US" dirty="0"/>
              <a:t>5%(50%)</a:t>
            </a:r>
          </a:p>
          <a:p>
            <a:pPr>
              <a:spcBef>
                <a:spcPct val="50000"/>
              </a:spcBef>
            </a:pPr>
            <a:r>
              <a:rPr lang="en-US" dirty="0"/>
              <a:t>RW</a:t>
            </a:r>
            <a:r>
              <a:rPr lang="en-US" baseline="-25000" dirty="0"/>
              <a:t>50 </a:t>
            </a:r>
            <a:r>
              <a:rPr lang="en-US" dirty="0"/>
              <a:t> (Radiological width)		2mm/1%	      2mm/1%          </a:t>
            </a:r>
            <a:r>
              <a:rPr lang="en-US" dirty="0" smtClean="0"/>
              <a:t>	   </a:t>
            </a:r>
            <a:r>
              <a:rPr lang="en-US" dirty="0"/>
              <a:t>2mm/1%</a:t>
            </a:r>
          </a:p>
          <a:p>
            <a:pPr>
              <a:spcBef>
                <a:spcPct val="50000"/>
              </a:spcBef>
            </a:pPr>
            <a:r>
              <a:rPr lang="en-US" dirty="0"/>
              <a:t>d </a:t>
            </a:r>
            <a:r>
              <a:rPr lang="en-US" baseline="-25000" dirty="0"/>
              <a:t>50-90 </a:t>
            </a:r>
            <a:r>
              <a:rPr lang="en-US" dirty="0"/>
              <a:t> (Beam fringe)			     2mm	         </a:t>
            </a:r>
            <a:r>
              <a:rPr lang="en-US" dirty="0" err="1"/>
              <a:t>2mm</a:t>
            </a:r>
            <a:r>
              <a:rPr lang="en-US" dirty="0"/>
              <a:t>	             </a:t>
            </a:r>
            <a:r>
              <a:rPr lang="en-US" dirty="0" smtClean="0"/>
              <a:t>	     </a:t>
            </a:r>
            <a:r>
              <a:rPr lang="en-US" dirty="0" err="1"/>
              <a:t>2mm</a:t>
            </a:r>
            <a:r>
              <a:rPr lang="en-US" dirty="0"/>
              <a:t>			</a:t>
            </a:r>
          </a:p>
        </p:txBody>
      </p:sp>
      <p:sp>
        <p:nvSpPr>
          <p:cNvPr id="7" name="Footer Placeholder 6"/>
          <p:cNvSpPr>
            <a:spLocks noGrp="1"/>
          </p:cNvSpPr>
          <p:nvPr>
            <p:ph type="ftr" sz="quarter" idx="11"/>
          </p:nvPr>
        </p:nvSpPr>
        <p:spPr>
          <a:xfrm>
            <a:off x="457200" y="6203667"/>
            <a:ext cx="84582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533400" y="762000"/>
            <a:ext cx="8153400" cy="584775"/>
          </a:xfrm>
          <a:prstGeom prst="rect">
            <a:avLst/>
          </a:prstGeom>
          <a:noFill/>
          <a:ln w="9525">
            <a:noFill/>
            <a:miter lim="800000"/>
            <a:headEnd/>
            <a:tailEnd/>
          </a:ln>
          <a:effectLst/>
        </p:spPr>
        <p:txBody>
          <a:bodyPr wrap="square">
            <a:spAutoFit/>
          </a:bodyPr>
          <a:lstStyle/>
          <a:p>
            <a:pPr>
              <a:spcBef>
                <a:spcPct val="50000"/>
              </a:spcBef>
            </a:pPr>
            <a:r>
              <a:rPr lang="en-US" sz="3200" b="1" dirty="0"/>
              <a:t>Recommendations for System verification</a:t>
            </a:r>
          </a:p>
        </p:txBody>
      </p:sp>
      <p:sp>
        <p:nvSpPr>
          <p:cNvPr id="29699" name="Text Box 3"/>
          <p:cNvSpPr txBox="1">
            <a:spLocks noChangeArrowheads="1"/>
          </p:cNvSpPr>
          <p:nvPr/>
        </p:nvSpPr>
        <p:spPr bwMode="auto">
          <a:xfrm>
            <a:off x="1295400" y="1447800"/>
            <a:ext cx="6248400" cy="304800"/>
          </a:xfrm>
          <a:prstGeom prst="rect">
            <a:avLst/>
          </a:prstGeom>
          <a:noFill/>
          <a:ln w="9525">
            <a:noFill/>
            <a:miter lim="800000"/>
            <a:headEnd/>
            <a:tailEnd/>
          </a:ln>
          <a:effectLst/>
        </p:spPr>
        <p:txBody>
          <a:bodyPr>
            <a:spAutoFit/>
          </a:bodyPr>
          <a:lstStyle/>
          <a:p>
            <a:pPr>
              <a:spcBef>
                <a:spcPct val="50000"/>
              </a:spcBef>
            </a:pPr>
            <a:r>
              <a:rPr lang="en-US" b="1" dirty="0" err="1"/>
              <a:t>Venselaar</a:t>
            </a:r>
            <a:r>
              <a:rPr lang="en-US" b="1" dirty="0"/>
              <a:t> et al. Radiotherapy and Oncology 2001, </a:t>
            </a:r>
            <a:r>
              <a:rPr lang="en-US" b="1" u="sng" dirty="0"/>
              <a:t>60</a:t>
            </a:r>
            <a:r>
              <a:rPr lang="en-US" b="1" dirty="0"/>
              <a:t>, 191-201</a:t>
            </a:r>
          </a:p>
        </p:txBody>
      </p:sp>
      <p:sp>
        <p:nvSpPr>
          <p:cNvPr id="29701" name="Line 5"/>
          <p:cNvSpPr>
            <a:spLocks noChangeShapeType="1"/>
          </p:cNvSpPr>
          <p:nvPr/>
        </p:nvSpPr>
        <p:spPr bwMode="auto">
          <a:xfrm>
            <a:off x="990600" y="2438400"/>
            <a:ext cx="0" cy="2286000"/>
          </a:xfrm>
          <a:prstGeom prst="line">
            <a:avLst/>
          </a:prstGeom>
          <a:noFill/>
          <a:ln w="38100">
            <a:solidFill>
              <a:schemeClr val="tx1"/>
            </a:solidFill>
            <a:round/>
            <a:headEnd/>
            <a:tailEnd/>
          </a:ln>
          <a:effectLst/>
        </p:spPr>
        <p:txBody>
          <a:bodyPr wrap="none" anchor="ctr"/>
          <a:lstStyle/>
          <a:p>
            <a:endParaRPr lang="en-US"/>
          </a:p>
        </p:txBody>
      </p:sp>
      <p:sp>
        <p:nvSpPr>
          <p:cNvPr id="29702" name="Line 6"/>
          <p:cNvSpPr>
            <a:spLocks noChangeShapeType="1"/>
          </p:cNvSpPr>
          <p:nvPr/>
        </p:nvSpPr>
        <p:spPr bwMode="auto">
          <a:xfrm>
            <a:off x="990600" y="4724400"/>
            <a:ext cx="2895600" cy="0"/>
          </a:xfrm>
          <a:prstGeom prst="line">
            <a:avLst/>
          </a:prstGeom>
          <a:noFill/>
          <a:ln w="38100">
            <a:solidFill>
              <a:schemeClr val="tx1"/>
            </a:solidFill>
            <a:round/>
            <a:headEnd/>
            <a:tailEnd/>
          </a:ln>
          <a:effectLst/>
        </p:spPr>
        <p:txBody>
          <a:bodyPr wrap="none" anchor="ctr"/>
          <a:lstStyle/>
          <a:p>
            <a:endParaRPr lang="en-US"/>
          </a:p>
        </p:txBody>
      </p:sp>
      <p:sp>
        <p:nvSpPr>
          <p:cNvPr id="29705" name="Freeform 9"/>
          <p:cNvSpPr>
            <a:spLocks/>
          </p:cNvSpPr>
          <p:nvPr/>
        </p:nvSpPr>
        <p:spPr bwMode="auto">
          <a:xfrm>
            <a:off x="990600" y="2692400"/>
            <a:ext cx="2819400" cy="1422400"/>
          </a:xfrm>
          <a:custGeom>
            <a:avLst/>
            <a:gdLst/>
            <a:ahLst/>
            <a:cxnLst>
              <a:cxn ang="0">
                <a:pos x="0" y="560"/>
              </a:cxn>
              <a:cxn ang="0">
                <a:pos x="144" y="176"/>
              </a:cxn>
              <a:cxn ang="0">
                <a:pos x="240" y="32"/>
              </a:cxn>
              <a:cxn ang="0">
                <a:pos x="288" y="32"/>
              </a:cxn>
              <a:cxn ang="0">
                <a:pos x="528" y="224"/>
              </a:cxn>
              <a:cxn ang="0">
                <a:pos x="864" y="464"/>
              </a:cxn>
              <a:cxn ang="0">
                <a:pos x="1296" y="704"/>
              </a:cxn>
              <a:cxn ang="0">
                <a:pos x="1776" y="896"/>
              </a:cxn>
            </a:cxnLst>
            <a:rect l="0" t="0" r="r" b="b"/>
            <a:pathLst>
              <a:path w="1776" h="896">
                <a:moveTo>
                  <a:pt x="0" y="560"/>
                </a:moveTo>
                <a:cubicBezTo>
                  <a:pt x="52" y="412"/>
                  <a:pt x="104" y="264"/>
                  <a:pt x="144" y="176"/>
                </a:cubicBezTo>
                <a:cubicBezTo>
                  <a:pt x="184" y="88"/>
                  <a:pt x="216" y="56"/>
                  <a:pt x="240" y="32"/>
                </a:cubicBezTo>
                <a:cubicBezTo>
                  <a:pt x="264" y="8"/>
                  <a:pt x="240" y="0"/>
                  <a:pt x="288" y="32"/>
                </a:cubicBezTo>
                <a:cubicBezTo>
                  <a:pt x="336" y="64"/>
                  <a:pt x="432" y="152"/>
                  <a:pt x="528" y="224"/>
                </a:cubicBezTo>
                <a:cubicBezTo>
                  <a:pt x="624" y="296"/>
                  <a:pt x="736" y="384"/>
                  <a:pt x="864" y="464"/>
                </a:cubicBezTo>
                <a:cubicBezTo>
                  <a:pt x="992" y="544"/>
                  <a:pt x="1144" y="632"/>
                  <a:pt x="1296" y="704"/>
                </a:cubicBezTo>
                <a:cubicBezTo>
                  <a:pt x="1448" y="776"/>
                  <a:pt x="1612" y="836"/>
                  <a:pt x="1776" y="896"/>
                </a:cubicBezTo>
              </a:path>
            </a:pathLst>
          </a:custGeom>
          <a:noFill/>
          <a:ln w="9525">
            <a:solidFill>
              <a:schemeClr val="tx1"/>
            </a:solidFill>
            <a:round/>
            <a:headEnd/>
            <a:tailEnd/>
          </a:ln>
          <a:effectLst/>
        </p:spPr>
        <p:txBody>
          <a:bodyPr wrap="none" anchor="ctr"/>
          <a:lstStyle/>
          <a:p>
            <a:endParaRPr lang="en-US"/>
          </a:p>
        </p:txBody>
      </p:sp>
      <p:sp>
        <p:nvSpPr>
          <p:cNvPr id="29706" name="Line 10"/>
          <p:cNvSpPr>
            <a:spLocks noChangeShapeType="1"/>
          </p:cNvSpPr>
          <p:nvPr/>
        </p:nvSpPr>
        <p:spPr bwMode="auto">
          <a:xfrm>
            <a:off x="4800600" y="2514600"/>
            <a:ext cx="0" cy="2209800"/>
          </a:xfrm>
          <a:prstGeom prst="line">
            <a:avLst/>
          </a:prstGeom>
          <a:noFill/>
          <a:ln w="38100">
            <a:solidFill>
              <a:schemeClr val="tx1"/>
            </a:solidFill>
            <a:round/>
            <a:headEnd/>
            <a:tailEnd/>
          </a:ln>
          <a:effectLst/>
        </p:spPr>
        <p:txBody>
          <a:bodyPr wrap="none" anchor="ctr"/>
          <a:lstStyle/>
          <a:p>
            <a:endParaRPr lang="en-US"/>
          </a:p>
        </p:txBody>
      </p:sp>
      <p:sp>
        <p:nvSpPr>
          <p:cNvPr id="29707" name="Line 11"/>
          <p:cNvSpPr>
            <a:spLocks noChangeShapeType="1"/>
          </p:cNvSpPr>
          <p:nvPr/>
        </p:nvSpPr>
        <p:spPr bwMode="auto">
          <a:xfrm>
            <a:off x="4800600" y="4724400"/>
            <a:ext cx="3505200" cy="0"/>
          </a:xfrm>
          <a:prstGeom prst="line">
            <a:avLst/>
          </a:prstGeom>
          <a:noFill/>
          <a:ln w="38100">
            <a:solidFill>
              <a:schemeClr val="tx1"/>
            </a:solidFill>
            <a:round/>
            <a:headEnd/>
            <a:tailEnd/>
          </a:ln>
          <a:effectLst/>
        </p:spPr>
        <p:txBody>
          <a:bodyPr wrap="none" anchor="ctr"/>
          <a:lstStyle/>
          <a:p>
            <a:endParaRPr lang="en-US"/>
          </a:p>
        </p:txBody>
      </p:sp>
      <p:sp>
        <p:nvSpPr>
          <p:cNvPr id="29708" name="Freeform 12"/>
          <p:cNvSpPr>
            <a:spLocks/>
          </p:cNvSpPr>
          <p:nvPr/>
        </p:nvSpPr>
        <p:spPr bwMode="auto">
          <a:xfrm>
            <a:off x="4800600" y="2527300"/>
            <a:ext cx="3581400" cy="2146300"/>
          </a:xfrm>
          <a:custGeom>
            <a:avLst/>
            <a:gdLst/>
            <a:ahLst/>
            <a:cxnLst>
              <a:cxn ang="0">
                <a:pos x="0" y="1336"/>
              </a:cxn>
              <a:cxn ang="0">
                <a:pos x="192" y="1288"/>
              </a:cxn>
              <a:cxn ang="0">
                <a:pos x="336" y="1096"/>
              </a:cxn>
              <a:cxn ang="0">
                <a:pos x="384" y="520"/>
              </a:cxn>
              <a:cxn ang="0">
                <a:pos x="384" y="136"/>
              </a:cxn>
              <a:cxn ang="0">
                <a:pos x="576" y="136"/>
              </a:cxn>
              <a:cxn ang="0">
                <a:pos x="1056" y="136"/>
              </a:cxn>
              <a:cxn ang="0">
                <a:pos x="1632" y="136"/>
              </a:cxn>
              <a:cxn ang="0">
                <a:pos x="1728" y="88"/>
              </a:cxn>
              <a:cxn ang="0">
                <a:pos x="1824" y="88"/>
              </a:cxn>
              <a:cxn ang="0">
                <a:pos x="1728" y="88"/>
              </a:cxn>
              <a:cxn ang="0">
                <a:pos x="1680" y="136"/>
              </a:cxn>
              <a:cxn ang="0">
                <a:pos x="1776" y="88"/>
              </a:cxn>
              <a:cxn ang="0">
                <a:pos x="1872" y="664"/>
              </a:cxn>
              <a:cxn ang="0">
                <a:pos x="1968" y="1240"/>
              </a:cxn>
              <a:cxn ang="0">
                <a:pos x="2256" y="1336"/>
              </a:cxn>
            </a:cxnLst>
            <a:rect l="0" t="0" r="r" b="b"/>
            <a:pathLst>
              <a:path w="2256" h="1352">
                <a:moveTo>
                  <a:pt x="0" y="1336"/>
                </a:moveTo>
                <a:cubicBezTo>
                  <a:pt x="68" y="1332"/>
                  <a:pt x="136" y="1328"/>
                  <a:pt x="192" y="1288"/>
                </a:cubicBezTo>
                <a:cubicBezTo>
                  <a:pt x="248" y="1248"/>
                  <a:pt x="304" y="1224"/>
                  <a:pt x="336" y="1096"/>
                </a:cubicBezTo>
                <a:cubicBezTo>
                  <a:pt x="368" y="968"/>
                  <a:pt x="376" y="680"/>
                  <a:pt x="384" y="520"/>
                </a:cubicBezTo>
                <a:cubicBezTo>
                  <a:pt x="392" y="360"/>
                  <a:pt x="352" y="200"/>
                  <a:pt x="384" y="136"/>
                </a:cubicBezTo>
                <a:cubicBezTo>
                  <a:pt x="416" y="72"/>
                  <a:pt x="464" y="136"/>
                  <a:pt x="576" y="136"/>
                </a:cubicBezTo>
                <a:cubicBezTo>
                  <a:pt x="688" y="136"/>
                  <a:pt x="880" y="136"/>
                  <a:pt x="1056" y="136"/>
                </a:cubicBezTo>
                <a:cubicBezTo>
                  <a:pt x="1232" y="136"/>
                  <a:pt x="1520" y="144"/>
                  <a:pt x="1632" y="136"/>
                </a:cubicBezTo>
                <a:cubicBezTo>
                  <a:pt x="1744" y="128"/>
                  <a:pt x="1696" y="96"/>
                  <a:pt x="1728" y="88"/>
                </a:cubicBezTo>
                <a:cubicBezTo>
                  <a:pt x="1760" y="80"/>
                  <a:pt x="1824" y="88"/>
                  <a:pt x="1824" y="88"/>
                </a:cubicBezTo>
                <a:cubicBezTo>
                  <a:pt x="1824" y="88"/>
                  <a:pt x="1752" y="80"/>
                  <a:pt x="1728" y="88"/>
                </a:cubicBezTo>
                <a:cubicBezTo>
                  <a:pt x="1704" y="96"/>
                  <a:pt x="1672" y="136"/>
                  <a:pt x="1680" y="136"/>
                </a:cubicBezTo>
                <a:cubicBezTo>
                  <a:pt x="1688" y="136"/>
                  <a:pt x="1744" y="0"/>
                  <a:pt x="1776" y="88"/>
                </a:cubicBezTo>
                <a:cubicBezTo>
                  <a:pt x="1808" y="176"/>
                  <a:pt x="1840" y="472"/>
                  <a:pt x="1872" y="664"/>
                </a:cubicBezTo>
                <a:cubicBezTo>
                  <a:pt x="1904" y="856"/>
                  <a:pt x="1904" y="1128"/>
                  <a:pt x="1968" y="1240"/>
                </a:cubicBezTo>
                <a:cubicBezTo>
                  <a:pt x="2032" y="1352"/>
                  <a:pt x="2208" y="1320"/>
                  <a:pt x="2256" y="1336"/>
                </a:cubicBezTo>
              </a:path>
            </a:pathLst>
          </a:custGeom>
          <a:noFill/>
          <a:ln w="9525">
            <a:solidFill>
              <a:schemeClr val="tx1"/>
            </a:solidFill>
            <a:round/>
            <a:headEnd/>
            <a:tailEnd/>
          </a:ln>
          <a:effectLst/>
        </p:spPr>
        <p:txBody>
          <a:bodyPr wrap="none" anchor="ctr"/>
          <a:lstStyle/>
          <a:p>
            <a:endParaRPr lang="en-US"/>
          </a:p>
        </p:txBody>
      </p:sp>
      <p:sp>
        <p:nvSpPr>
          <p:cNvPr id="29709" name="Text Box 13"/>
          <p:cNvSpPr txBox="1">
            <a:spLocks noChangeArrowheads="1"/>
          </p:cNvSpPr>
          <p:nvPr/>
        </p:nvSpPr>
        <p:spPr bwMode="auto">
          <a:xfrm>
            <a:off x="2286000" y="2971800"/>
            <a:ext cx="457200" cy="304800"/>
          </a:xfrm>
          <a:prstGeom prst="rect">
            <a:avLst/>
          </a:prstGeom>
          <a:noFill/>
          <a:ln w="9525">
            <a:noFill/>
            <a:miter lim="800000"/>
            <a:headEnd/>
            <a:tailEnd/>
          </a:ln>
          <a:effectLst/>
        </p:spPr>
        <p:txBody>
          <a:bodyPr>
            <a:spAutoFit/>
          </a:bodyPr>
          <a:lstStyle/>
          <a:p>
            <a:pPr>
              <a:spcBef>
                <a:spcPct val="50000"/>
              </a:spcBef>
            </a:pPr>
            <a:r>
              <a:rPr lang="en-US"/>
              <a:t>d1</a:t>
            </a:r>
          </a:p>
        </p:txBody>
      </p:sp>
      <p:sp>
        <p:nvSpPr>
          <p:cNvPr id="29710" name="Text Box 14"/>
          <p:cNvSpPr txBox="1">
            <a:spLocks noChangeArrowheads="1"/>
          </p:cNvSpPr>
          <p:nvPr/>
        </p:nvSpPr>
        <p:spPr bwMode="auto">
          <a:xfrm>
            <a:off x="1219200" y="3352800"/>
            <a:ext cx="609600" cy="304800"/>
          </a:xfrm>
          <a:prstGeom prst="rect">
            <a:avLst/>
          </a:prstGeom>
          <a:noFill/>
          <a:ln w="9525">
            <a:noFill/>
            <a:miter lim="800000"/>
            <a:headEnd/>
            <a:tailEnd/>
          </a:ln>
          <a:effectLst/>
        </p:spPr>
        <p:txBody>
          <a:bodyPr>
            <a:spAutoFit/>
          </a:bodyPr>
          <a:lstStyle/>
          <a:p>
            <a:pPr>
              <a:spcBef>
                <a:spcPct val="50000"/>
              </a:spcBef>
            </a:pPr>
            <a:r>
              <a:rPr lang="en-US"/>
              <a:t>d2</a:t>
            </a:r>
          </a:p>
        </p:txBody>
      </p:sp>
      <p:sp>
        <p:nvSpPr>
          <p:cNvPr id="29711" name="Text Box 15"/>
          <p:cNvSpPr txBox="1">
            <a:spLocks noChangeArrowheads="1"/>
          </p:cNvSpPr>
          <p:nvPr/>
        </p:nvSpPr>
        <p:spPr bwMode="auto">
          <a:xfrm>
            <a:off x="6324600" y="2362200"/>
            <a:ext cx="609600" cy="304800"/>
          </a:xfrm>
          <a:prstGeom prst="rect">
            <a:avLst/>
          </a:prstGeom>
          <a:noFill/>
          <a:ln w="9525">
            <a:noFill/>
            <a:miter lim="800000"/>
            <a:headEnd/>
            <a:tailEnd/>
          </a:ln>
          <a:effectLst/>
        </p:spPr>
        <p:txBody>
          <a:bodyPr>
            <a:spAutoFit/>
          </a:bodyPr>
          <a:lstStyle/>
          <a:p>
            <a:pPr>
              <a:spcBef>
                <a:spcPct val="50000"/>
              </a:spcBef>
            </a:pPr>
            <a:endParaRPr lang="en-US"/>
          </a:p>
        </p:txBody>
      </p:sp>
      <p:sp>
        <p:nvSpPr>
          <p:cNvPr id="29712" name="Text Box 16"/>
          <p:cNvSpPr txBox="1">
            <a:spLocks noChangeArrowheads="1"/>
          </p:cNvSpPr>
          <p:nvPr/>
        </p:nvSpPr>
        <p:spPr bwMode="auto">
          <a:xfrm>
            <a:off x="5486400" y="4114800"/>
            <a:ext cx="609600" cy="304800"/>
          </a:xfrm>
          <a:prstGeom prst="rect">
            <a:avLst/>
          </a:prstGeom>
          <a:noFill/>
          <a:ln w="9525">
            <a:noFill/>
            <a:miter lim="800000"/>
            <a:headEnd/>
            <a:tailEnd/>
          </a:ln>
          <a:effectLst/>
        </p:spPr>
        <p:txBody>
          <a:bodyPr>
            <a:spAutoFit/>
          </a:bodyPr>
          <a:lstStyle/>
          <a:p>
            <a:pPr>
              <a:spcBef>
                <a:spcPct val="50000"/>
              </a:spcBef>
            </a:pPr>
            <a:r>
              <a:rPr lang="en-US"/>
              <a:t>d2</a:t>
            </a:r>
          </a:p>
        </p:txBody>
      </p:sp>
      <p:sp>
        <p:nvSpPr>
          <p:cNvPr id="29713" name="Text Box 17"/>
          <p:cNvSpPr txBox="1">
            <a:spLocks noChangeArrowheads="1"/>
          </p:cNvSpPr>
          <p:nvPr/>
        </p:nvSpPr>
        <p:spPr bwMode="auto">
          <a:xfrm>
            <a:off x="7391400" y="2209800"/>
            <a:ext cx="609600" cy="304800"/>
          </a:xfrm>
          <a:prstGeom prst="rect">
            <a:avLst/>
          </a:prstGeom>
          <a:noFill/>
          <a:ln w="9525">
            <a:noFill/>
            <a:miter lim="800000"/>
            <a:headEnd/>
            <a:tailEnd/>
          </a:ln>
          <a:effectLst/>
        </p:spPr>
        <p:txBody>
          <a:bodyPr>
            <a:spAutoFit/>
          </a:bodyPr>
          <a:lstStyle/>
          <a:p>
            <a:pPr>
              <a:spcBef>
                <a:spcPct val="50000"/>
              </a:spcBef>
            </a:pPr>
            <a:r>
              <a:rPr lang="en-US"/>
              <a:t>d3</a:t>
            </a:r>
          </a:p>
        </p:txBody>
      </p:sp>
      <p:sp>
        <p:nvSpPr>
          <p:cNvPr id="29714" name="Text Box 18"/>
          <p:cNvSpPr txBox="1">
            <a:spLocks noChangeArrowheads="1"/>
          </p:cNvSpPr>
          <p:nvPr/>
        </p:nvSpPr>
        <p:spPr bwMode="auto">
          <a:xfrm>
            <a:off x="8229600" y="3962400"/>
            <a:ext cx="457200" cy="304800"/>
          </a:xfrm>
          <a:prstGeom prst="rect">
            <a:avLst/>
          </a:prstGeom>
          <a:noFill/>
          <a:ln w="9525">
            <a:noFill/>
            <a:miter lim="800000"/>
            <a:headEnd/>
            <a:tailEnd/>
          </a:ln>
          <a:effectLst/>
        </p:spPr>
        <p:txBody>
          <a:bodyPr>
            <a:spAutoFit/>
          </a:bodyPr>
          <a:lstStyle/>
          <a:p>
            <a:pPr>
              <a:spcBef>
                <a:spcPct val="50000"/>
              </a:spcBef>
            </a:pPr>
            <a:r>
              <a:rPr lang="en-US"/>
              <a:t>d4</a:t>
            </a:r>
          </a:p>
        </p:txBody>
      </p:sp>
      <p:sp>
        <p:nvSpPr>
          <p:cNvPr id="29715" name="Line 19"/>
          <p:cNvSpPr>
            <a:spLocks noChangeShapeType="1"/>
          </p:cNvSpPr>
          <p:nvPr/>
        </p:nvSpPr>
        <p:spPr bwMode="auto">
          <a:xfrm flipH="1">
            <a:off x="1981200" y="3124200"/>
            <a:ext cx="381000"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9716" name="Line 20"/>
          <p:cNvSpPr>
            <a:spLocks noChangeShapeType="1"/>
          </p:cNvSpPr>
          <p:nvPr/>
        </p:nvSpPr>
        <p:spPr bwMode="auto">
          <a:xfrm flipH="1" flipV="1">
            <a:off x="1143000" y="3200400"/>
            <a:ext cx="228600" cy="228600"/>
          </a:xfrm>
          <a:prstGeom prst="line">
            <a:avLst/>
          </a:prstGeom>
          <a:noFill/>
          <a:ln w="9525">
            <a:solidFill>
              <a:schemeClr val="tx1"/>
            </a:solidFill>
            <a:round/>
            <a:headEnd/>
            <a:tailEnd type="triangle" w="med" len="med"/>
          </a:ln>
          <a:effectLst/>
        </p:spPr>
        <p:txBody>
          <a:bodyPr wrap="none" anchor="ctr"/>
          <a:lstStyle/>
          <a:p>
            <a:endParaRPr lang="en-US"/>
          </a:p>
        </p:txBody>
      </p:sp>
      <p:sp>
        <p:nvSpPr>
          <p:cNvPr id="29718" name="Line 22"/>
          <p:cNvSpPr>
            <a:spLocks noChangeShapeType="1"/>
          </p:cNvSpPr>
          <p:nvPr/>
        </p:nvSpPr>
        <p:spPr bwMode="auto">
          <a:xfrm flipH="1" flipV="1">
            <a:off x="5410200" y="3886200"/>
            <a:ext cx="152400" cy="381000"/>
          </a:xfrm>
          <a:prstGeom prst="line">
            <a:avLst/>
          </a:prstGeom>
          <a:noFill/>
          <a:ln w="9525">
            <a:solidFill>
              <a:schemeClr val="tx1"/>
            </a:solidFill>
            <a:round/>
            <a:headEnd/>
            <a:tailEnd type="triangle" w="med" len="med"/>
          </a:ln>
          <a:effectLst/>
        </p:spPr>
        <p:txBody>
          <a:bodyPr wrap="none" anchor="ctr"/>
          <a:lstStyle/>
          <a:p>
            <a:endParaRPr lang="en-US"/>
          </a:p>
        </p:txBody>
      </p:sp>
      <p:sp>
        <p:nvSpPr>
          <p:cNvPr id="29719" name="Line 23"/>
          <p:cNvSpPr>
            <a:spLocks noChangeShapeType="1"/>
          </p:cNvSpPr>
          <p:nvPr/>
        </p:nvSpPr>
        <p:spPr bwMode="auto">
          <a:xfrm flipH="1">
            <a:off x="7467600" y="2438400"/>
            <a:ext cx="152400" cy="228600"/>
          </a:xfrm>
          <a:prstGeom prst="line">
            <a:avLst/>
          </a:prstGeom>
          <a:noFill/>
          <a:ln w="9525">
            <a:solidFill>
              <a:schemeClr val="tx1"/>
            </a:solidFill>
            <a:round/>
            <a:headEnd/>
            <a:tailEnd type="triangle" w="med" len="med"/>
          </a:ln>
          <a:effectLst/>
        </p:spPr>
        <p:txBody>
          <a:bodyPr wrap="none" anchor="ctr"/>
          <a:lstStyle/>
          <a:p>
            <a:endParaRPr lang="en-US"/>
          </a:p>
        </p:txBody>
      </p:sp>
      <p:sp>
        <p:nvSpPr>
          <p:cNvPr id="29721" name="Line 25"/>
          <p:cNvSpPr>
            <a:spLocks noChangeShapeType="1"/>
          </p:cNvSpPr>
          <p:nvPr/>
        </p:nvSpPr>
        <p:spPr bwMode="auto">
          <a:xfrm flipH="1">
            <a:off x="8229600" y="4191000"/>
            <a:ext cx="152400" cy="381000"/>
          </a:xfrm>
          <a:prstGeom prst="line">
            <a:avLst/>
          </a:prstGeom>
          <a:noFill/>
          <a:ln w="9525">
            <a:solidFill>
              <a:schemeClr val="tx1"/>
            </a:solidFill>
            <a:round/>
            <a:headEnd/>
            <a:tailEnd type="triangle" w="med" len="med"/>
          </a:ln>
          <a:effectLst/>
        </p:spPr>
        <p:txBody>
          <a:bodyPr wrap="none" anchor="ctr"/>
          <a:lstStyle/>
          <a:p>
            <a:endParaRPr lang="en-US"/>
          </a:p>
        </p:txBody>
      </p:sp>
      <p:sp>
        <p:nvSpPr>
          <p:cNvPr id="29722" name="Text Box 26"/>
          <p:cNvSpPr txBox="1">
            <a:spLocks noChangeArrowheads="1"/>
          </p:cNvSpPr>
          <p:nvPr/>
        </p:nvSpPr>
        <p:spPr bwMode="auto">
          <a:xfrm>
            <a:off x="6172200" y="3505200"/>
            <a:ext cx="838200" cy="304800"/>
          </a:xfrm>
          <a:prstGeom prst="rect">
            <a:avLst/>
          </a:prstGeom>
          <a:noFill/>
          <a:ln w="9525">
            <a:noFill/>
            <a:miter lim="800000"/>
            <a:headEnd/>
            <a:tailEnd/>
          </a:ln>
          <a:effectLst/>
        </p:spPr>
        <p:txBody>
          <a:bodyPr>
            <a:spAutoFit/>
          </a:bodyPr>
          <a:lstStyle/>
          <a:p>
            <a:pPr>
              <a:spcBef>
                <a:spcPct val="50000"/>
              </a:spcBef>
            </a:pPr>
            <a:endParaRPr lang="en-US"/>
          </a:p>
        </p:txBody>
      </p:sp>
      <p:sp>
        <p:nvSpPr>
          <p:cNvPr id="29723" name="Line 27"/>
          <p:cNvSpPr>
            <a:spLocks noChangeShapeType="1"/>
          </p:cNvSpPr>
          <p:nvPr/>
        </p:nvSpPr>
        <p:spPr bwMode="auto">
          <a:xfrm>
            <a:off x="7696200" y="2667000"/>
            <a:ext cx="0" cy="1828800"/>
          </a:xfrm>
          <a:prstGeom prst="line">
            <a:avLst/>
          </a:prstGeom>
          <a:noFill/>
          <a:ln w="9525">
            <a:solidFill>
              <a:schemeClr val="tx1"/>
            </a:solidFill>
            <a:round/>
            <a:headEnd/>
            <a:tailEnd/>
          </a:ln>
          <a:effectLst/>
        </p:spPr>
        <p:txBody>
          <a:bodyPr wrap="none" anchor="ctr"/>
          <a:lstStyle/>
          <a:p>
            <a:endParaRPr lang="en-US"/>
          </a:p>
        </p:txBody>
      </p:sp>
      <p:sp>
        <p:nvSpPr>
          <p:cNvPr id="29724" name="Line 28"/>
          <p:cNvSpPr>
            <a:spLocks noChangeShapeType="1"/>
          </p:cNvSpPr>
          <p:nvPr/>
        </p:nvSpPr>
        <p:spPr bwMode="auto">
          <a:xfrm>
            <a:off x="7772400" y="2743200"/>
            <a:ext cx="0" cy="1752600"/>
          </a:xfrm>
          <a:prstGeom prst="line">
            <a:avLst/>
          </a:prstGeom>
          <a:noFill/>
          <a:ln w="9525">
            <a:solidFill>
              <a:schemeClr val="tx1"/>
            </a:solidFill>
            <a:round/>
            <a:headEnd/>
            <a:tailEnd/>
          </a:ln>
          <a:effectLst/>
        </p:spPr>
        <p:txBody>
          <a:bodyPr wrap="none" anchor="ctr"/>
          <a:lstStyle/>
          <a:p>
            <a:endParaRPr lang="en-US"/>
          </a:p>
        </p:txBody>
      </p:sp>
      <p:sp>
        <p:nvSpPr>
          <p:cNvPr id="29725" name="Line 29"/>
          <p:cNvSpPr>
            <a:spLocks noChangeShapeType="1"/>
          </p:cNvSpPr>
          <p:nvPr/>
        </p:nvSpPr>
        <p:spPr bwMode="auto">
          <a:xfrm>
            <a:off x="7315200" y="3352800"/>
            <a:ext cx="381000"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9726" name="Line 30"/>
          <p:cNvSpPr>
            <a:spLocks noChangeShapeType="1"/>
          </p:cNvSpPr>
          <p:nvPr/>
        </p:nvSpPr>
        <p:spPr bwMode="auto">
          <a:xfrm flipH="1">
            <a:off x="7772400" y="3352800"/>
            <a:ext cx="457200"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9728" name="Text Box 32"/>
          <p:cNvSpPr txBox="1">
            <a:spLocks noChangeArrowheads="1"/>
          </p:cNvSpPr>
          <p:nvPr/>
        </p:nvSpPr>
        <p:spPr bwMode="auto">
          <a:xfrm>
            <a:off x="8229600" y="3200400"/>
            <a:ext cx="914400" cy="304800"/>
          </a:xfrm>
          <a:prstGeom prst="rect">
            <a:avLst/>
          </a:prstGeom>
          <a:noFill/>
          <a:ln w="9525">
            <a:noFill/>
            <a:miter lim="800000"/>
            <a:headEnd/>
            <a:tailEnd/>
          </a:ln>
          <a:effectLst/>
        </p:spPr>
        <p:txBody>
          <a:bodyPr>
            <a:spAutoFit/>
          </a:bodyPr>
          <a:lstStyle/>
          <a:p>
            <a:pPr>
              <a:spcBef>
                <a:spcPct val="50000"/>
              </a:spcBef>
            </a:pPr>
            <a:r>
              <a:rPr lang="en-US"/>
              <a:t>d</a:t>
            </a:r>
            <a:r>
              <a:rPr lang="en-US" baseline="-25000"/>
              <a:t>50-90</a:t>
            </a:r>
            <a:endParaRPr lang="en-US"/>
          </a:p>
        </p:txBody>
      </p:sp>
      <p:sp>
        <p:nvSpPr>
          <p:cNvPr id="29729" name="Text Box 33"/>
          <p:cNvSpPr txBox="1">
            <a:spLocks noChangeArrowheads="1"/>
          </p:cNvSpPr>
          <p:nvPr/>
        </p:nvSpPr>
        <p:spPr bwMode="auto">
          <a:xfrm>
            <a:off x="6400800" y="3429000"/>
            <a:ext cx="762000" cy="304800"/>
          </a:xfrm>
          <a:prstGeom prst="rect">
            <a:avLst/>
          </a:prstGeom>
          <a:noFill/>
          <a:ln w="9525">
            <a:noFill/>
            <a:miter lim="800000"/>
            <a:headEnd/>
            <a:tailEnd/>
          </a:ln>
          <a:effectLst/>
        </p:spPr>
        <p:txBody>
          <a:bodyPr>
            <a:spAutoFit/>
          </a:bodyPr>
          <a:lstStyle/>
          <a:p>
            <a:pPr>
              <a:spcBef>
                <a:spcPct val="50000"/>
              </a:spcBef>
            </a:pPr>
            <a:r>
              <a:rPr lang="en-US"/>
              <a:t>RW</a:t>
            </a:r>
            <a:r>
              <a:rPr lang="en-US" baseline="-25000"/>
              <a:t>50</a:t>
            </a:r>
            <a:endParaRPr lang="en-US"/>
          </a:p>
        </p:txBody>
      </p:sp>
      <p:sp>
        <p:nvSpPr>
          <p:cNvPr id="29730" name="Line 34"/>
          <p:cNvSpPr>
            <a:spLocks noChangeShapeType="1"/>
          </p:cNvSpPr>
          <p:nvPr/>
        </p:nvSpPr>
        <p:spPr bwMode="auto">
          <a:xfrm flipH="1">
            <a:off x="5410200" y="3581400"/>
            <a:ext cx="1066800"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9731" name="Line 35"/>
          <p:cNvSpPr>
            <a:spLocks noChangeShapeType="1"/>
          </p:cNvSpPr>
          <p:nvPr/>
        </p:nvSpPr>
        <p:spPr bwMode="auto">
          <a:xfrm>
            <a:off x="6934200" y="3581400"/>
            <a:ext cx="838200"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30" name="Footer Placeholder 29"/>
          <p:cNvSpPr>
            <a:spLocks noGrp="1"/>
          </p:cNvSpPr>
          <p:nvPr>
            <p:ph type="ftr" sz="quarter" idx="11"/>
          </p:nvPr>
        </p:nvSpPr>
        <p:spPr/>
        <p:txBody>
          <a:bodyPr/>
          <a:lstStyle/>
          <a:p>
            <a:r>
              <a:rPr lang="es-ES" smtClean="0"/>
              <a:t>XII Mexican Symposium on Medical Physics, HARAO, Oaxaca Mexico, 16-18 Marzo 2012</a:t>
            </a:r>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685800" y="762000"/>
            <a:ext cx="7696200" cy="584775"/>
          </a:xfrm>
          <a:prstGeom prst="rect">
            <a:avLst/>
          </a:prstGeom>
          <a:noFill/>
          <a:ln w="9525">
            <a:noFill/>
            <a:miter lim="800000"/>
            <a:headEnd/>
            <a:tailEnd/>
          </a:ln>
          <a:effectLst/>
        </p:spPr>
        <p:txBody>
          <a:bodyPr wrap="square">
            <a:spAutoFit/>
          </a:bodyPr>
          <a:lstStyle/>
          <a:p>
            <a:pPr>
              <a:spcBef>
                <a:spcPct val="50000"/>
              </a:spcBef>
            </a:pPr>
            <a:r>
              <a:rPr lang="en-US" sz="3200" b="1" dirty="0"/>
              <a:t>Recommendations for system verification</a:t>
            </a:r>
          </a:p>
        </p:txBody>
      </p:sp>
      <p:sp>
        <p:nvSpPr>
          <p:cNvPr id="34819" name="Text Box 3"/>
          <p:cNvSpPr txBox="1">
            <a:spLocks noChangeArrowheads="1"/>
          </p:cNvSpPr>
          <p:nvPr/>
        </p:nvSpPr>
        <p:spPr bwMode="auto">
          <a:xfrm>
            <a:off x="1295400" y="1447800"/>
            <a:ext cx="6248400" cy="304800"/>
          </a:xfrm>
          <a:prstGeom prst="rect">
            <a:avLst/>
          </a:prstGeom>
          <a:noFill/>
          <a:ln w="9525">
            <a:noFill/>
            <a:miter lim="800000"/>
            <a:headEnd/>
            <a:tailEnd/>
          </a:ln>
          <a:effectLst/>
        </p:spPr>
        <p:txBody>
          <a:bodyPr>
            <a:spAutoFit/>
          </a:bodyPr>
          <a:lstStyle/>
          <a:p>
            <a:pPr>
              <a:spcBef>
                <a:spcPct val="50000"/>
              </a:spcBef>
            </a:pPr>
            <a:r>
              <a:rPr lang="en-US" b="1" dirty="0" err="1"/>
              <a:t>Venselaar</a:t>
            </a:r>
            <a:r>
              <a:rPr lang="en-US" b="1" dirty="0"/>
              <a:t> et al. Radiotherapy and Oncology 2001, </a:t>
            </a:r>
            <a:r>
              <a:rPr lang="en-US" b="1" u="sng" dirty="0"/>
              <a:t>60</a:t>
            </a:r>
            <a:r>
              <a:rPr lang="en-US" b="1" dirty="0"/>
              <a:t>, 191-201</a:t>
            </a:r>
          </a:p>
        </p:txBody>
      </p:sp>
      <p:sp>
        <p:nvSpPr>
          <p:cNvPr id="34820" name="Text Box 4"/>
          <p:cNvSpPr txBox="1">
            <a:spLocks noChangeArrowheads="1"/>
          </p:cNvSpPr>
          <p:nvPr/>
        </p:nvSpPr>
        <p:spPr bwMode="auto">
          <a:xfrm>
            <a:off x="6172200" y="3505200"/>
            <a:ext cx="838200" cy="304800"/>
          </a:xfrm>
          <a:prstGeom prst="rect">
            <a:avLst/>
          </a:prstGeom>
          <a:noFill/>
          <a:ln w="9525">
            <a:noFill/>
            <a:miter lim="800000"/>
            <a:headEnd/>
            <a:tailEnd/>
          </a:ln>
          <a:effectLst/>
        </p:spPr>
        <p:txBody>
          <a:bodyPr>
            <a:spAutoFit/>
          </a:bodyPr>
          <a:lstStyle/>
          <a:p>
            <a:pPr>
              <a:spcBef>
                <a:spcPct val="50000"/>
              </a:spcBef>
            </a:pPr>
            <a:endParaRPr lang="en-US"/>
          </a:p>
        </p:txBody>
      </p:sp>
      <p:sp>
        <p:nvSpPr>
          <p:cNvPr id="34821" name="Text Box 5"/>
          <p:cNvSpPr txBox="1">
            <a:spLocks noChangeArrowheads="1"/>
          </p:cNvSpPr>
          <p:nvPr/>
        </p:nvSpPr>
        <p:spPr bwMode="auto">
          <a:xfrm>
            <a:off x="914400" y="2209800"/>
            <a:ext cx="7315200" cy="3031599"/>
          </a:xfrm>
          <a:prstGeom prst="rect">
            <a:avLst/>
          </a:prstGeom>
          <a:noFill/>
          <a:ln w="9525">
            <a:noFill/>
            <a:miter lim="800000"/>
            <a:headEnd/>
            <a:tailEnd/>
          </a:ln>
          <a:effectLst/>
        </p:spPr>
        <p:txBody>
          <a:bodyPr wrap="square">
            <a:spAutoFit/>
          </a:bodyPr>
          <a:lstStyle/>
          <a:p>
            <a:pPr>
              <a:spcBef>
                <a:spcPct val="50000"/>
              </a:spcBef>
            </a:pPr>
            <a:r>
              <a:rPr lang="en-US" sz="2400" b="1" dirty="0">
                <a:solidFill>
                  <a:srgbClr val="002060"/>
                </a:solidFill>
              </a:rPr>
              <a:t>A few </a:t>
            </a:r>
            <a:r>
              <a:rPr lang="en-US" sz="2400" b="1" dirty="0" smtClean="0">
                <a:solidFill>
                  <a:srgbClr val="002060"/>
                </a:solidFill>
              </a:rPr>
              <a:t>quotes from </a:t>
            </a:r>
            <a:r>
              <a:rPr lang="en-US" sz="2400" b="1" dirty="0" err="1" smtClean="0">
                <a:solidFill>
                  <a:srgbClr val="002060"/>
                </a:solidFill>
              </a:rPr>
              <a:t>Venselaar</a:t>
            </a:r>
            <a:r>
              <a:rPr lang="en-US" sz="2400" b="1" dirty="0" smtClean="0">
                <a:solidFill>
                  <a:srgbClr val="002060"/>
                </a:solidFill>
              </a:rPr>
              <a:t> paper:</a:t>
            </a:r>
            <a:endParaRPr lang="en-US" sz="2400" b="1" dirty="0">
              <a:solidFill>
                <a:srgbClr val="002060"/>
              </a:solidFill>
            </a:endParaRPr>
          </a:p>
          <a:p>
            <a:pPr>
              <a:spcBef>
                <a:spcPct val="50000"/>
              </a:spcBef>
            </a:pPr>
            <a:r>
              <a:rPr lang="en-US" sz="1800" b="1" dirty="0">
                <a:solidFill>
                  <a:srgbClr val="002060"/>
                </a:solidFill>
              </a:rPr>
              <a:t>“In case a TPS fails to meet the tolerances……restrict the clinical use to geometries that passed the test”</a:t>
            </a:r>
          </a:p>
          <a:p>
            <a:pPr>
              <a:spcBef>
                <a:spcPct val="50000"/>
              </a:spcBef>
            </a:pPr>
            <a:r>
              <a:rPr lang="en-US" sz="1800" b="1" dirty="0">
                <a:solidFill>
                  <a:srgbClr val="002060"/>
                </a:solidFill>
              </a:rPr>
              <a:t>“Why is less accuracy required, for instance, for wedged beams?”</a:t>
            </a:r>
          </a:p>
          <a:p>
            <a:pPr>
              <a:spcBef>
                <a:spcPct val="50000"/>
              </a:spcBef>
            </a:pPr>
            <a:r>
              <a:rPr lang="en-US" sz="2000" b="1" i="1" dirty="0">
                <a:solidFill>
                  <a:srgbClr val="C00000"/>
                </a:solidFill>
              </a:rPr>
              <a:t>“(the criteria of acceptability) are based on what is realistically achievable with modern systems”</a:t>
            </a:r>
          </a:p>
          <a:p>
            <a:pPr>
              <a:spcBef>
                <a:spcPct val="50000"/>
              </a:spcBef>
            </a:pPr>
            <a:r>
              <a:rPr lang="en-US" sz="1800" b="1" dirty="0">
                <a:solidFill>
                  <a:srgbClr val="002060"/>
                </a:solidFill>
              </a:rPr>
              <a:t>“Performance standards for treatment planning systems should thus ultimately converge to a criterion of 2% or 2mm for all situations”</a:t>
            </a:r>
            <a:endParaRPr lang="en-US" sz="2400" b="1" dirty="0">
              <a:solidFill>
                <a:srgbClr val="002060"/>
              </a:solidFill>
            </a:endParaRPr>
          </a:p>
        </p:txBody>
      </p:sp>
      <p:sp>
        <p:nvSpPr>
          <p:cNvPr id="6" name="Footer Placeholder 5"/>
          <p:cNvSpPr>
            <a:spLocks noGrp="1"/>
          </p:cNvSpPr>
          <p:nvPr>
            <p:ph type="ftr" sz="quarter" idx="11"/>
          </p:nvPr>
        </p:nvSpPr>
        <p:spPr>
          <a:xfrm>
            <a:off x="457200" y="6203667"/>
            <a:ext cx="80772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idx="1"/>
          </p:nvPr>
        </p:nvSpPr>
        <p:spPr>
          <a:xfrm>
            <a:off x="457200" y="1989139"/>
            <a:ext cx="5334000" cy="3344862"/>
          </a:xfrm>
        </p:spPr>
        <p:txBody>
          <a:bodyPr/>
          <a:lstStyle/>
          <a:p>
            <a:r>
              <a:rPr lang="en-CA" sz="2400" b="1" dirty="0"/>
              <a:t>To </a:t>
            </a:r>
            <a:r>
              <a:rPr lang="en-US" sz="2400" b="1" dirty="0"/>
              <a:t>explore the dosimetric impact of limitations in photon beam modeling accuracy on complex 3D clinical treatment plans</a:t>
            </a:r>
            <a:r>
              <a:rPr lang="en-US" b="1" dirty="0"/>
              <a:t> </a:t>
            </a:r>
          </a:p>
        </p:txBody>
      </p:sp>
      <p:sp>
        <p:nvSpPr>
          <p:cNvPr id="6" name="Footer Placeholder 5"/>
          <p:cNvSpPr>
            <a:spLocks noGrp="1"/>
          </p:cNvSpPr>
          <p:nvPr>
            <p:ph type="ftr" sz="quarter" idx="16"/>
          </p:nvPr>
        </p:nvSpPr>
        <p:spPr>
          <a:xfrm>
            <a:off x="533400" y="6203667"/>
            <a:ext cx="77724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a:t>
            </a:r>
            <a:r>
              <a:rPr lang="es-ES" dirty="0" smtClean="0"/>
              <a:t>2</a:t>
            </a:r>
            <a:endParaRPr lang="en-US" dirty="0"/>
          </a:p>
        </p:txBody>
      </p:sp>
      <p:sp>
        <p:nvSpPr>
          <p:cNvPr id="80898" name="Rectangle 2"/>
          <p:cNvSpPr>
            <a:spLocks noGrp="1" noChangeArrowheads="1"/>
          </p:cNvSpPr>
          <p:nvPr>
            <p:ph type="title"/>
          </p:nvPr>
        </p:nvSpPr>
        <p:spPr>
          <a:xfrm>
            <a:off x="304800" y="152400"/>
            <a:ext cx="8382000" cy="914400"/>
          </a:xfrm>
        </p:spPr>
        <p:txBody>
          <a:bodyPr>
            <a:normAutofit fontScale="90000"/>
          </a:bodyPr>
          <a:lstStyle/>
          <a:p>
            <a:r>
              <a:rPr lang="en-US" sz="4000" b="1" dirty="0"/>
              <a:t>Objective tolerances for </a:t>
            </a:r>
            <a:r>
              <a:rPr lang="en-US" sz="4000" b="1" dirty="0" smtClean="0"/>
              <a:t>beam modeling</a:t>
            </a:r>
            <a:endParaRPr lang="en-US" sz="4000" b="1" dirty="0"/>
          </a:p>
        </p:txBody>
      </p:sp>
      <p:pic>
        <p:nvPicPr>
          <p:cNvPr id="80900" name="Picture 4"/>
          <p:cNvPicPr>
            <a:picLocks noChangeAspect="1" noChangeArrowheads="1"/>
          </p:cNvPicPr>
          <p:nvPr/>
        </p:nvPicPr>
        <p:blipFill>
          <a:blip r:embed="rId3" cstate="print"/>
          <a:srcRect l="33072" t="21875" r="35027" b="29688"/>
          <a:stretch>
            <a:fillRect/>
          </a:stretch>
        </p:blipFill>
        <p:spPr bwMode="auto">
          <a:xfrm>
            <a:off x="5724525" y="1916113"/>
            <a:ext cx="2881313" cy="3500437"/>
          </a:xfrm>
          <a:prstGeom prst="rect">
            <a:avLst/>
          </a:prstGeom>
          <a:noFill/>
          <a:ln w="9525">
            <a:noFill/>
            <a:miter lim="800000"/>
            <a:headEnd/>
            <a:tailEnd/>
          </a:ln>
          <a:effectLst/>
        </p:spPr>
      </p:pic>
      <p:sp>
        <p:nvSpPr>
          <p:cNvPr id="80902" name="Rectangle 6"/>
          <p:cNvSpPr>
            <a:spLocks noChangeArrowheads="1"/>
          </p:cNvSpPr>
          <p:nvPr/>
        </p:nvSpPr>
        <p:spPr bwMode="auto">
          <a:xfrm>
            <a:off x="1143000" y="5486400"/>
            <a:ext cx="7032625" cy="579438"/>
          </a:xfrm>
          <a:prstGeom prst="rect">
            <a:avLst/>
          </a:prstGeom>
          <a:noFill/>
          <a:ln w="9525">
            <a:noFill/>
            <a:miter lim="800000"/>
            <a:headEnd/>
            <a:tailEnd/>
          </a:ln>
          <a:effectLst/>
        </p:spPr>
        <p:txBody>
          <a:bodyPr wrap="none">
            <a:spAutoFit/>
          </a:bodyPr>
          <a:lstStyle/>
          <a:p>
            <a:r>
              <a:rPr lang="en-US" sz="3200" b="1" dirty="0">
                <a:effectLst>
                  <a:outerShdw blurRad="38100" dist="38100" dir="2700000" algn="tl">
                    <a:srgbClr val="000000"/>
                  </a:outerShdw>
                </a:effectLst>
                <a:cs typeface="Times New Roman" pitchFamily="18" charset="0"/>
              </a:rPr>
              <a:t>With thanks to Alejandra Rangel Ph.D.</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435600" y="4116388"/>
            <a:ext cx="1873250" cy="2447925"/>
            <a:chOff x="3424" y="2478"/>
            <a:chExt cx="1180" cy="1542"/>
          </a:xfrm>
        </p:grpSpPr>
        <p:sp>
          <p:nvSpPr>
            <p:cNvPr id="82947" name="Rectangle 3"/>
            <p:cNvSpPr>
              <a:spLocks noChangeArrowheads="1"/>
            </p:cNvSpPr>
            <p:nvPr/>
          </p:nvSpPr>
          <p:spPr bwMode="auto">
            <a:xfrm>
              <a:off x="3424" y="2478"/>
              <a:ext cx="1180" cy="1542"/>
            </a:xfrm>
            <a:prstGeom prst="rect">
              <a:avLst/>
            </a:prstGeom>
            <a:solidFill>
              <a:schemeClr val="tx1"/>
            </a:solidFill>
            <a:ln w="9525">
              <a:noFill/>
              <a:miter lim="800000"/>
              <a:headEnd/>
              <a:tailEnd/>
            </a:ln>
            <a:effectLst/>
          </p:spPr>
          <p:txBody>
            <a:bodyPr wrap="none" anchor="ctr"/>
            <a:lstStyle/>
            <a:p>
              <a:endParaRPr lang="en-US"/>
            </a:p>
          </p:txBody>
        </p:sp>
        <p:grpSp>
          <p:nvGrpSpPr>
            <p:cNvPr id="3" name="Group 4"/>
            <p:cNvGrpSpPr>
              <a:grpSpLocks/>
            </p:cNvGrpSpPr>
            <p:nvPr/>
          </p:nvGrpSpPr>
          <p:grpSpPr bwMode="auto">
            <a:xfrm>
              <a:off x="3424" y="2478"/>
              <a:ext cx="1134" cy="1542"/>
              <a:chOff x="3424" y="2659"/>
              <a:chExt cx="785" cy="1361"/>
            </a:xfrm>
          </p:grpSpPr>
          <p:pic>
            <p:nvPicPr>
              <p:cNvPr id="82949" name="Picture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24" y="2659"/>
                <a:ext cx="785" cy="586"/>
              </a:xfrm>
              <a:prstGeom prst="rect">
                <a:avLst/>
              </a:prstGeom>
              <a:solidFill>
                <a:schemeClr val="tx1"/>
              </a:solidFill>
              <a:ln w="9525">
                <a:noFill/>
                <a:miter lim="800000"/>
                <a:headEnd/>
                <a:tailEnd/>
              </a:ln>
            </p:spPr>
          </p:pic>
          <p:pic>
            <p:nvPicPr>
              <p:cNvPr id="82950" name="Picture 6" descr="profile"/>
              <p:cNvPicPr>
                <a:picLocks noChangeAspect="1" noChangeArrowheads="1"/>
              </p:cNvPicPr>
              <p:nvPr/>
            </p:nvPicPr>
            <p:blipFill>
              <a:blip r:embed="rId4" cstate="print">
                <a:clrChange>
                  <a:clrFrom>
                    <a:srgbClr val="C0C0C0"/>
                  </a:clrFrom>
                  <a:clrTo>
                    <a:srgbClr val="C0C0C0">
                      <a:alpha val="0"/>
                    </a:srgbClr>
                  </a:clrTo>
                </a:clrChange>
              </a:blip>
              <a:srcRect/>
              <a:stretch>
                <a:fillRect/>
              </a:stretch>
            </p:blipFill>
            <p:spPr bwMode="auto">
              <a:xfrm>
                <a:off x="3424" y="3385"/>
                <a:ext cx="771" cy="635"/>
              </a:xfrm>
              <a:prstGeom prst="rect">
                <a:avLst/>
              </a:prstGeom>
              <a:solidFill>
                <a:schemeClr val="tx1"/>
              </a:solidFill>
              <a:ln w="9525">
                <a:noFill/>
                <a:miter lim="800000"/>
                <a:headEnd/>
                <a:tailEnd/>
              </a:ln>
            </p:spPr>
          </p:pic>
        </p:grpSp>
      </p:grpSp>
      <p:grpSp>
        <p:nvGrpSpPr>
          <p:cNvPr id="4" name="Group 7"/>
          <p:cNvGrpSpPr>
            <a:grpSpLocks/>
          </p:cNvGrpSpPr>
          <p:nvPr/>
        </p:nvGrpSpPr>
        <p:grpSpPr bwMode="auto">
          <a:xfrm>
            <a:off x="5435600" y="4076700"/>
            <a:ext cx="1728788" cy="2446338"/>
            <a:chOff x="3424" y="4247"/>
            <a:chExt cx="1089" cy="1541"/>
          </a:xfrm>
        </p:grpSpPr>
        <p:grpSp>
          <p:nvGrpSpPr>
            <p:cNvPr id="5" name="Group 8"/>
            <p:cNvGrpSpPr>
              <a:grpSpLocks/>
            </p:cNvGrpSpPr>
            <p:nvPr/>
          </p:nvGrpSpPr>
          <p:grpSpPr bwMode="auto">
            <a:xfrm>
              <a:off x="3424" y="4247"/>
              <a:ext cx="1089" cy="680"/>
              <a:chOff x="4105" y="346"/>
              <a:chExt cx="725" cy="524"/>
            </a:xfrm>
          </p:grpSpPr>
          <p:pic>
            <p:nvPicPr>
              <p:cNvPr id="82953" name="Picture 9"/>
              <p:cNvPicPr>
                <a:picLocks noChangeAspect="1" noChangeArrowheads="1"/>
              </p:cNvPicPr>
              <p:nvPr/>
            </p:nvPicPr>
            <p:blipFill>
              <a:blip r:embed="rId5" cstate="print">
                <a:clrChange>
                  <a:clrFrom>
                    <a:srgbClr val="FFFFFF"/>
                  </a:clrFrom>
                  <a:clrTo>
                    <a:srgbClr val="FFFFFF">
                      <a:alpha val="0"/>
                    </a:srgbClr>
                  </a:clrTo>
                </a:clrChange>
                <a:lum bright="100000" contrast="100000"/>
              </a:blip>
              <a:srcRect/>
              <a:stretch>
                <a:fillRect/>
              </a:stretch>
            </p:blipFill>
            <p:spPr bwMode="auto">
              <a:xfrm>
                <a:off x="4105" y="346"/>
                <a:ext cx="725" cy="524"/>
              </a:xfrm>
              <a:prstGeom prst="rect">
                <a:avLst/>
              </a:prstGeom>
              <a:noFill/>
            </p:spPr>
          </p:pic>
          <p:sp>
            <p:nvSpPr>
              <p:cNvPr id="82954" name="Freeform 10"/>
              <p:cNvSpPr>
                <a:spLocks/>
              </p:cNvSpPr>
              <p:nvPr/>
            </p:nvSpPr>
            <p:spPr bwMode="auto">
              <a:xfrm>
                <a:off x="4231" y="391"/>
                <a:ext cx="40" cy="376"/>
              </a:xfrm>
              <a:custGeom>
                <a:avLst/>
                <a:gdLst/>
                <a:ahLst/>
                <a:cxnLst>
                  <a:cxn ang="0">
                    <a:pos x="17" y="711"/>
                  </a:cxn>
                  <a:cxn ang="0">
                    <a:pos x="37" y="624"/>
                  </a:cxn>
                  <a:cxn ang="0">
                    <a:pos x="104" y="0"/>
                  </a:cxn>
                </a:cxnLst>
                <a:rect l="0" t="0" r="r" b="b"/>
                <a:pathLst>
                  <a:path w="104" h="711">
                    <a:moveTo>
                      <a:pt x="17" y="711"/>
                    </a:moveTo>
                    <a:cubicBezTo>
                      <a:pt x="22" y="682"/>
                      <a:pt x="35" y="654"/>
                      <a:pt x="37" y="624"/>
                    </a:cubicBezTo>
                    <a:cubicBezTo>
                      <a:pt x="51" y="370"/>
                      <a:pt x="0" y="198"/>
                      <a:pt x="104" y="0"/>
                    </a:cubicBezTo>
                  </a:path>
                </a:pathLst>
              </a:custGeom>
              <a:noFill/>
              <a:ln w="38100" cmpd="sng">
                <a:solidFill>
                  <a:srgbClr val="FFFF00"/>
                </a:solidFill>
                <a:round/>
                <a:headEnd/>
                <a:tailEnd/>
              </a:ln>
              <a:effectLst/>
            </p:spPr>
            <p:txBody>
              <a:bodyPr/>
              <a:lstStyle/>
              <a:p>
                <a:endParaRPr lang="en-US"/>
              </a:p>
            </p:txBody>
          </p:sp>
          <p:sp>
            <p:nvSpPr>
              <p:cNvPr id="82955" name="Freeform 11"/>
              <p:cNvSpPr>
                <a:spLocks/>
              </p:cNvSpPr>
              <p:nvPr/>
            </p:nvSpPr>
            <p:spPr bwMode="auto">
              <a:xfrm>
                <a:off x="4275" y="401"/>
                <a:ext cx="535" cy="400"/>
              </a:xfrm>
              <a:custGeom>
                <a:avLst/>
                <a:gdLst/>
                <a:ahLst/>
                <a:cxnLst>
                  <a:cxn ang="0">
                    <a:pos x="0" y="0"/>
                  </a:cxn>
                  <a:cxn ang="0">
                    <a:pos x="18" y="8"/>
                  </a:cxn>
                  <a:cxn ang="0">
                    <a:pos x="40" y="34"/>
                  </a:cxn>
                  <a:cxn ang="0">
                    <a:pos x="54" y="50"/>
                  </a:cxn>
                  <a:cxn ang="0">
                    <a:pos x="72" y="72"/>
                  </a:cxn>
                  <a:cxn ang="0">
                    <a:pos x="76" y="78"/>
                  </a:cxn>
                  <a:cxn ang="0">
                    <a:pos x="82" y="82"/>
                  </a:cxn>
                  <a:cxn ang="0">
                    <a:pos x="112" y="122"/>
                  </a:cxn>
                  <a:cxn ang="0">
                    <a:pos x="122" y="130"/>
                  </a:cxn>
                  <a:cxn ang="0">
                    <a:pos x="152" y="172"/>
                  </a:cxn>
                  <a:cxn ang="0">
                    <a:pos x="176" y="206"/>
                  </a:cxn>
                  <a:cxn ang="0">
                    <a:pos x="202" y="238"/>
                  </a:cxn>
                  <a:cxn ang="0">
                    <a:pos x="216" y="254"/>
                  </a:cxn>
                  <a:cxn ang="0">
                    <a:pos x="242" y="286"/>
                  </a:cxn>
                  <a:cxn ang="0">
                    <a:pos x="268" y="312"/>
                  </a:cxn>
                  <a:cxn ang="0">
                    <a:pos x="280" y="320"/>
                  </a:cxn>
                  <a:cxn ang="0">
                    <a:pos x="300" y="338"/>
                  </a:cxn>
                  <a:cxn ang="0">
                    <a:pos x="312" y="354"/>
                  </a:cxn>
                  <a:cxn ang="0">
                    <a:pos x="324" y="368"/>
                  </a:cxn>
                  <a:cxn ang="0">
                    <a:pos x="342" y="384"/>
                  </a:cxn>
                  <a:cxn ang="0">
                    <a:pos x="370" y="412"/>
                  </a:cxn>
                  <a:cxn ang="0">
                    <a:pos x="390" y="430"/>
                  </a:cxn>
                  <a:cxn ang="0">
                    <a:pos x="406" y="444"/>
                  </a:cxn>
                  <a:cxn ang="0">
                    <a:pos x="422" y="458"/>
                  </a:cxn>
                  <a:cxn ang="0">
                    <a:pos x="462" y="498"/>
                  </a:cxn>
                  <a:cxn ang="0">
                    <a:pos x="480" y="510"/>
                  </a:cxn>
                  <a:cxn ang="0">
                    <a:pos x="502" y="530"/>
                  </a:cxn>
                  <a:cxn ang="0">
                    <a:pos x="548" y="566"/>
                  </a:cxn>
                  <a:cxn ang="0">
                    <a:pos x="626" y="618"/>
                  </a:cxn>
                  <a:cxn ang="0">
                    <a:pos x="660" y="644"/>
                  </a:cxn>
                  <a:cxn ang="0">
                    <a:pos x="678" y="658"/>
                  </a:cxn>
                  <a:cxn ang="0">
                    <a:pos x="706" y="678"/>
                  </a:cxn>
                  <a:cxn ang="0">
                    <a:pos x="758" y="710"/>
                  </a:cxn>
                  <a:cxn ang="0">
                    <a:pos x="872" y="762"/>
                  </a:cxn>
                  <a:cxn ang="0">
                    <a:pos x="908" y="778"/>
                  </a:cxn>
                  <a:cxn ang="0">
                    <a:pos x="938" y="790"/>
                  </a:cxn>
                  <a:cxn ang="0">
                    <a:pos x="946" y="800"/>
                  </a:cxn>
                </a:cxnLst>
                <a:rect l="0" t="0" r="r" b="b"/>
                <a:pathLst>
                  <a:path w="954" h="800">
                    <a:moveTo>
                      <a:pt x="0" y="0"/>
                    </a:moveTo>
                    <a:cubicBezTo>
                      <a:pt x="7" y="2"/>
                      <a:pt x="11" y="6"/>
                      <a:pt x="18" y="8"/>
                    </a:cubicBezTo>
                    <a:cubicBezTo>
                      <a:pt x="23" y="16"/>
                      <a:pt x="32" y="29"/>
                      <a:pt x="40" y="34"/>
                    </a:cubicBezTo>
                    <a:cubicBezTo>
                      <a:pt x="49" y="48"/>
                      <a:pt x="44" y="43"/>
                      <a:pt x="54" y="50"/>
                    </a:cubicBezTo>
                    <a:cubicBezTo>
                      <a:pt x="57" y="60"/>
                      <a:pt x="63" y="66"/>
                      <a:pt x="72" y="72"/>
                    </a:cubicBezTo>
                    <a:cubicBezTo>
                      <a:pt x="73" y="74"/>
                      <a:pt x="74" y="76"/>
                      <a:pt x="76" y="78"/>
                    </a:cubicBezTo>
                    <a:cubicBezTo>
                      <a:pt x="78" y="80"/>
                      <a:pt x="80" y="80"/>
                      <a:pt x="82" y="82"/>
                    </a:cubicBezTo>
                    <a:cubicBezTo>
                      <a:pt x="93" y="95"/>
                      <a:pt x="98" y="113"/>
                      <a:pt x="112" y="122"/>
                    </a:cubicBezTo>
                    <a:cubicBezTo>
                      <a:pt x="117" y="137"/>
                      <a:pt x="109" y="119"/>
                      <a:pt x="122" y="130"/>
                    </a:cubicBezTo>
                    <a:cubicBezTo>
                      <a:pt x="134" y="141"/>
                      <a:pt x="140" y="160"/>
                      <a:pt x="152" y="172"/>
                    </a:cubicBezTo>
                    <a:cubicBezTo>
                      <a:pt x="155" y="182"/>
                      <a:pt x="167" y="200"/>
                      <a:pt x="176" y="206"/>
                    </a:cubicBezTo>
                    <a:cubicBezTo>
                      <a:pt x="179" y="216"/>
                      <a:pt x="192" y="232"/>
                      <a:pt x="202" y="238"/>
                    </a:cubicBezTo>
                    <a:cubicBezTo>
                      <a:pt x="211" y="252"/>
                      <a:pt x="206" y="247"/>
                      <a:pt x="216" y="254"/>
                    </a:cubicBezTo>
                    <a:cubicBezTo>
                      <a:pt x="219" y="264"/>
                      <a:pt x="232" y="280"/>
                      <a:pt x="242" y="286"/>
                    </a:cubicBezTo>
                    <a:cubicBezTo>
                      <a:pt x="249" y="297"/>
                      <a:pt x="257" y="305"/>
                      <a:pt x="268" y="312"/>
                    </a:cubicBezTo>
                    <a:cubicBezTo>
                      <a:pt x="272" y="315"/>
                      <a:pt x="280" y="320"/>
                      <a:pt x="280" y="320"/>
                    </a:cubicBezTo>
                    <a:cubicBezTo>
                      <a:pt x="285" y="327"/>
                      <a:pt x="293" y="333"/>
                      <a:pt x="300" y="338"/>
                    </a:cubicBezTo>
                    <a:cubicBezTo>
                      <a:pt x="303" y="346"/>
                      <a:pt x="305" y="349"/>
                      <a:pt x="312" y="354"/>
                    </a:cubicBezTo>
                    <a:cubicBezTo>
                      <a:pt x="317" y="361"/>
                      <a:pt x="316" y="365"/>
                      <a:pt x="324" y="368"/>
                    </a:cubicBezTo>
                    <a:cubicBezTo>
                      <a:pt x="326" y="375"/>
                      <a:pt x="335" y="382"/>
                      <a:pt x="342" y="384"/>
                    </a:cubicBezTo>
                    <a:cubicBezTo>
                      <a:pt x="348" y="393"/>
                      <a:pt x="361" y="406"/>
                      <a:pt x="370" y="412"/>
                    </a:cubicBezTo>
                    <a:cubicBezTo>
                      <a:pt x="375" y="419"/>
                      <a:pt x="382" y="427"/>
                      <a:pt x="390" y="430"/>
                    </a:cubicBezTo>
                    <a:cubicBezTo>
                      <a:pt x="394" y="436"/>
                      <a:pt x="406" y="444"/>
                      <a:pt x="406" y="444"/>
                    </a:cubicBezTo>
                    <a:cubicBezTo>
                      <a:pt x="410" y="450"/>
                      <a:pt x="422" y="458"/>
                      <a:pt x="422" y="458"/>
                    </a:cubicBezTo>
                    <a:cubicBezTo>
                      <a:pt x="427" y="472"/>
                      <a:pt x="450" y="490"/>
                      <a:pt x="462" y="498"/>
                    </a:cubicBezTo>
                    <a:cubicBezTo>
                      <a:pt x="468" y="502"/>
                      <a:pt x="480" y="510"/>
                      <a:pt x="480" y="510"/>
                    </a:cubicBezTo>
                    <a:cubicBezTo>
                      <a:pt x="485" y="518"/>
                      <a:pt x="494" y="525"/>
                      <a:pt x="502" y="530"/>
                    </a:cubicBezTo>
                    <a:cubicBezTo>
                      <a:pt x="511" y="543"/>
                      <a:pt x="535" y="557"/>
                      <a:pt x="548" y="566"/>
                    </a:cubicBezTo>
                    <a:cubicBezTo>
                      <a:pt x="573" y="582"/>
                      <a:pt x="597" y="608"/>
                      <a:pt x="626" y="618"/>
                    </a:cubicBezTo>
                    <a:cubicBezTo>
                      <a:pt x="634" y="630"/>
                      <a:pt x="646" y="639"/>
                      <a:pt x="660" y="644"/>
                    </a:cubicBezTo>
                    <a:cubicBezTo>
                      <a:pt x="665" y="649"/>
                      <a:pt x="678" y="658"/>
                      <a:pt x="678" y="658"/>
                    </a:cubicBezTo>
                    <a:cubicBezTo>
                      <a:pt x="683" y="665"/>
                      <a:pt x="697" y="675"/>
                      <a:pt x="706" y="678"/>
                    </a:cubicBezTo>
                    <a:cubicBezTo>
                      <a:pt x="717" y="694"/>
                      <a:pt x="742" y="701"/>
                      <a:pt x="758" y="710"/>
                    </a:cubicBezTo>
                    <a:cubicBezTo>
                      <a:pt x="794" y="730"/>
                      <a:pt x="833" y="749"/>
                      <a:pt x="872" y="762"/>
                    </a:cubicBezTo>
                    <a:cubicBezTo>
                      <a:pt x="885" y="766"/>
                      <a:pt x="896" y="772"/>
                      <a:pt x="908" y="778"/>
                    </a:cubicBezTo>
                    <a:cubicBezTo>
                      <a:pt x="917" y="782"/>
                      <a:pt x="930" y="785"/>
                      <a:pt x="938" y="790"/>
                    </a:cubicBezTo>
                    <a:cubicBezTo>
                      <a:pt x="951" y="799"/>
                      <a:pt x="954" y="796"/>
                      <a:pt x="946" y="800"/>
                    </a:cubicBezTo>
                  </a:path>
                </a:pathLst>
              </a:custGeom>
              <a:noFill/>
              <a:ln w="38100" cmpd="sng">
                <a:solidFill>
                  <a:srgbClr val="008000"/>
                </a:solidFill>
                <a:round/>
                <a:headEnd/>
                <a:tailEnd/>
              </a:ln>
              <a:effectLst/>
            </p:spPr>
            <p:txBody>
              <a:bodyPr/>
              <a:lstStyle/>
              <a:p>
                <a:endParaRPr lang="en-US"/>
              </a:p>
            </p:txBody>
          </p:sp>
          <p:sp>
            <p:nvSpPr>
              <p:cNvPr id="82956" name="Text Box 12"/>
              <p:cNvSpPr txBox="1">
                <a:spLocks noChangeArrowheads="1"/>
              </p:cNvSpPr>
              <p:nvPr/>
            </p:nvSpPr>
            <p:spPr bwMode="auto">
              <a:xfrm>
                <a:off x="4106" y="444"/>
                <a:ext cx="428" cy="111"/>
              </a:xfrm>
              <a:prstGeom prst="rect">
                <a:avLst/>
              </a:prstGeom>
              <a:noFill/>
              <a:ln w="9525">
                <a:noFill/>
                <a:miter lim="800000"/>
                <a:headEnd/>
                <a:tailEnd/>
              </a:ln>
              <a:effectLst/>
            </p:spPr>
            <p:txBody>
              <a:bodyPr>
                <a:spAutoFit/>
              </a:bodyPr>
              <a:lstStyle/>
              <a:p>
                <a:pPr eaLnBrk="1" hangingPunct="1"/>
                <a:r>
                  <a:rPr lang="el-GR" sz="900" b="1">
                    <a:solidFill>
                      <a:schemeClr val="accent2"/>
                    </a:solidFill>
                    <a:latin typeface="Arial" charset="0"/>
                  </a:rPr>
                  <a:t>δ</a:t>
                </a:r>
                <a:r>
                  <a:rPr lang="en-CA" sz="900" b="1">
                    <a:solidFill>
                      <a:schemeClr val="accent2"/>
                    </a:solidFill>
                    <a:latin typeface="Arial" charset="0"/>
                  </a:rPr>
                  <a:t>2               </a:t>
                </a:r>
                <a:r>
                  <a:rPr lang="el-GR" sz="900" b="1">
                    <a:solidFill>
                      <a:schemeClr val="accent2"/>
                    </a:solidFill>
                    <a:latin typeface="Arial" charset="0"/>
                  </a:rPr>
                  <a:t>δ</a:t>
                </a:r>
                <a:r>
                  <a:rPr lang="en-CA" sz="900" b="1">
                    <a:solidFill>
                      <a:schemeClr val="accent2"/>
                    </a:solidFill>
                    <a:latin typeface="Arial" charset="0"/>
                  </a:rPr>
                  <a:t>1</a:t>
                </a:r>
                <a:endParaRPr lang="en-US" sz="900" b="1">
                  <a:latin typeface="Arial" charset="0"/>
                </a:endParaRPr>
              </a:p>
            </p:txBody>
          </p:sp>
        </p:grpSp>
        <p:grpSp>
          <p:nvGrpSpPr>
            <p:cNvPr id="6" name="Group 13"/>
            <p:cNvGrpSpPr>
              <a:grpSpLocks/>
            </p:cNvGrpSpPr>
            <p:nvPr/>
          </p:nvGrpSpPr>
          <p:grpSpPr bwMode="auto">
            <a:xfrm>
              <a:off x="3470" y="5108"/>
              <a:ext cx="1043" cy="680"/>
              <a:chOff x="3967" y="2886"/>
              <a:chExt cx="999" cy="729"/>
            </a:xfrm>
          </p:grpSpPr>
          <p:pic>
            <p:nvPicPr>
              <p:cNvPr id="82958" name="Picture 14" descr="profile"/>
              <p:cNvPicPr>
                <a:picLocks noChangeAspect="1" noChangeArrowheads="1"/>
              </p:cNvPicPr>
              <p:nvPr/>
            </p:nvPicPr>
            <p:blipFill>
              <a:blip r:embed="rId6" cstate="print">
                <a:clrChange>
                  <a:clrFrom>
                    <a:srgbClr val="C0C0C0"/>
                  </a:clrFrom>
                  <a:clrTo>
                    <a:srgbClr val="C0C0C0">
                      <a:alpha val="0"/>
                    </a:srgbClr>
                  </a:clrTo>
                </a:clrChange>
                <a:lum bright="100000" contrast="100000"/>
              </a:blip>
              <a:srcRect/>
              <a:stretch>
                <a:fillRect/>
              </a:stretch>
            </p:blipFill>
            <p:spPr bwMode="auto">
              <a:xfrm>
                <a:off x="3967" y="2889"/>
                <a:ext cx="999" cy="726"/>
              </a:xfrm>
              <a:prstGeom prst="rect">
                <a:avLst/>
              </a:prstGeom>
              <a:noFill/>
            </p:spPr>
          </p:pic>
          <p:grpSp>
            <p:nvGrpSpPr>
              <p:cNvPr id="7" name="Group 15"/>
              <p:cNvGrpSpPr>
                <a:grpSpLocks/>
              </p:cNvGrpSpPr>
              <p:nvPr/>
            </p:nvGrpSpPr>
            <p:grpSpPr bwMode="auto">
              <a:xfrm>
                <a:off x="4125" y="3003"/>
                <a:ext cx="808" cy="500"/>
                <a:chOff x="4712" y="3412"/>
                <a:chExt cx="1018" cy="716"/>
              </a:xfrm>
            </p:grpSpPr>
            <p:sp>
              <p:nvSpPr>
                <p:cNvPr id="82960" name="Freeform 16"/>
                <p:cNvSpPr>
                  <a:spLocks/>
                </p:cNvSpPr>
                <p:nvPr/>
              </p:nvSpPr>
              <p:spPr bwMode="auto">
                <a:xfrm>
                  <a:off x="4871" y="3412"/>
                  <a:ext cx="705" cy="67"/>
                </a:xfrm>
                <a:custGeom>
                  <a:avLst/>
                  <a:gdLst/>
                  <a:ahLst/>
                  <a:cxnLst>
                    <a:cxn ang="0">
                      <a:pos x="11" y="46"/>
                    </a:cxn>
                    <a:cxn ang="0">
                      <a:pos x="19" y="36"/>
                    </a:cxn>
                    <a:cxn ang="0">
                      <a:pos x="37" y="28"/>
                    </a:cxn>
                    <a:cxn ang="0">
                      <a:pos x="177" y="0"/>
                    </a:cxn>
                    <a:cxn ang="0">
                      <a:pos x="301" y="14"/>
                    </a:cxn>
                    <a:cxn ang="0">
                      <a:pos x="389" y="16"/>
                    </a:cxn>
                    <a:cxn ang="0">
                      <a:pos x="443" y="2"/>
                    </a:cxn>
                    <a:cxn ang="0">
                      <a:pos x="617" y="12"/>
                    </a:cxn>
                    <a:cxn ang="0">
                      <a:pos x="659" y="28"/>
                    </a:cxn>
                    <a:cxn ang="0">
                      <a:pos x="679" y="34"/>
                    </a:cxn>
                    <a:cxn ang="0">
                      <a:pos x="691" y="44"/>
                    </a:cxn>
                    <a:cxn ang="0">
                      <a:pos x="697" y="58"/>
                    </a:cxn>
                  </a:cxnLst>
                  <a:rect l="0" t="0" r="r" b="b"/>
                  <a:pathLst>
                    <a:path w="705" h="67">
                      <a:moveTo>
                        <a:pt x="11" y="46"/>
                      </a:moveTo>
                      <a:cubicBezTo>
                        <a:pt x="38" y="28"/>
                        <a:pt x="0" y="55"/>
                        <a:pt x="19" y="36"/>
                      </a:cubicBezTo>
                      <a:cubicBezTo>
                        <a:pt x="23" y="32"/>
                        <a:pt x="32" y="31"/>
                        <a:pt x="37" y="28"/>
                      </a:cubicBezTo>
                      <a:cubicBezTo>
                        <a:pt x="80" y="4"/>
                        <a:pt x="129" y="1"/>
                        <a:pt x="177" y="0"/>
                      </a:cubicBezTo>
                      <a:cubicBezTo>
                        <a:pt x="220" y="2"/>
                        <a:pt x="258" y="12"/>
                        <a:pt x="301" y="14"/>
                      </a:cubicBezTo>
                      <a:cubicBezTo>
                        <a:pt x="331" y="19"/>
                        <a:pt x="359" y="17"/>
                        <a:pt x="389" y="16"/>
                      </a:cubicBezTo>
                      <a:cubicBezTo>
                        <a:pt x="407" y="11"/>
                        <a:pt x="424" y="5"/>
                        <a:pt x="443" y="2"/>
                      </a:cubicBezTo>
                      <a:cubicBezTo>
                        <a:pt x="513" y="3"/>
                        <a:pt x="555" y="4"/>
                        <a:pt x="617" y="12"/>
                      </a:cubicBezTo>
                      <a:cubicBezTo>
                        <a:pt x="631" y="17"/>
                        <a:pt x="645" y="24"/>
                        <a:pt x="659" y="28"/>
                      </a:cubicBezTo>
                      <a:cubicBezTo>
                        <a:pt x="666" y="30"/>
                        <a:pt x="679" y="34"/>
                        <a:pt x="679" y="34"/>
                      </a:cubicBezTo>
                      <a:cubicBezTo>
                        <a:pt x="683" y="38"/>
                        <a:pt x="688" y="40"/>
                        <a:pt x="691" y="44"/>
                      </a:cubicBezTo>
                      <a:cubicBezTo>
                        <a:pt x="705" y="67"/>
                        <a:pt x="690" y="51"/>
                        <a:pt x="697" y="58"/>
                      </a:cubicBezTo>
                    </a:path>
                  </a:pathLst>
                </a:custGeom>
                <a:noFill/>
                <a:ln w="38100" cmpd="sng">
                  <a:solidFill>
                    <a:srgbClr val="FF0000"/>
                  </a:solidFill>
                  <a:round/>
                  <a:headEnd/>
                  <a:tailEnd/>
                </a:ln>
                <a:effectLst/>
              </p:spPr>
              <p:txBody>
                <a:bodyPr/>
                <a:lstStyle/>
                <a:p>
                  <a:endParaRPr lang="en-US"/>
                </a:p>
              </p:txBody>
            </p:sp>
            <p:sp>
              <p:nvSpPr>
                <p:cNvPr id="82961" name="Freeform 17"/>
                <p:cNvSpPr>
                  <a:spLocks/>
                </p:cNvSpPr>
                <p:nvPr/>
              </p:nvSpPr>
              <p:spPr bwMode="auto">
                <a:xfrm>
                  <a:off x="4712" y="4082"/>
                  <a:ext cx="90" cy="42"/>
                </a:xfrm>
                <a:custGeom>
                  <a:avLst/>
                  <a:gdLst/>
                  <a:ahLst/>
                  <a:cxnLst>
                    <a:cxn ang="0">
                      <a:pos x="90" y="0"/>
                    </a:cxn>
                    <a:cxn ang="0">
                      <a:pos x="68" y="16"/>
                    </a:cxn>
                    <a:cxn ang="0">
                      <a:pos x="0" y="42"/>
                    </a:cxn>
                  </a:cxnLst>
                  <a:rect l="0" t="0" r="r" b="b"/>
                  <a:pathLst>
                    <a:path w="90" h="42">
                      <a:moveTo>
                        <a:pt x="90" y="0"/>
                      </a:moveTo>
                      <a:cubicBezTo>
                        <a:pt x="82" y="3"/>
                        <a:pt x="76" y="11"/>
                        <a:pt x="68" y="16"/>
                      </a:cubicBezTo>
                      <a:cubicBezTo>
                        <a:pt x="50" y="28"/>
                        <a:pt x="22" y="42"/>
                        <a:pt x="0" y="42"/>
                      </a:cubicBezTo>
                    </a:path>
                  </a:pathLst>
                </a:custGeom>
                <a:noFill/>
                <a:ln w="57150" cmpd="sng">
                  <a:solidFill>
                    <a:srgbClr val="00FFFF"/>
                  </a:solidFill>
                  <a:round/>
                  <a:headEnd/>
                  <a:tailEnd/>
                </a:ln>
                <a:effectLst/>
              </p:spPr>
              <p:txBody>
                <a:bodyPr/>
                <a:lstStyle/>
                <a:p>
                  <a:endParaRPr lang="en-US"/>
                </a:p>
              </p:txBody>
            </p:sp>
            <p:sp>
              <p:nvSpPr>
                <p:cNvPr id="82962" name="Freeform 18"/>
                <p:cNvSpPr>
                  <a:spLocks/>
                </p:cNvSpPr>
                <p:nvPr/>
              </p:nvSpPr>
              <p:spPr bwMode="auto">
                <a:xfrm>
                  <a:off x="5628" y="4066"/>
                  <a:ext cx="102" cy="62"/>
                </a:xfrm>
                <a:custGeom>
                  <a:avLst/>
                  <a:gdLst/>
                  <a:ahLst/>
                  <a:cxnLst>
                    <a:cxn ang="0">
                      <a:pos x="0" y="0"/>
                    </a:cxn>
                    <a:cxn ang="0">
                      <a:pos x="24" y="26"/>
                    </a:cxn>
                    <a:cxn ang="0">
                      <a:pos x="102" y="62"/>
                    </a:cxn>
                  </a:cxnLst>
                  <a:rect l="0" t="0" r="r" b="b"/>
                  <a:pathLst>
                    <a:path w="102" h="62">
                      <a:moveTo>
                        <a:pt x="0" y="0"/>
                      </a:moveTo>
                      <a:cubicBezTo>
                        <a:pt x="11" y="7"/>
                        <a:pt x="14" y="19"/>
                        <a:pt x="24" y="26"/>
                      </a:cubicBezTo>
                      <a:cubicBezTo>
                        <a:pt x="33" y="39"/>
                        <a:pt x="85" y="62"/>
                        <a:pt x="102" y="62"/>
                      </a:cubicBezTo>
                    </a:path>
                  </a:pathLst>
                </a:custGeom>
                <a:noFill/>
                <a:ln w="57150" cmpd="sng">
                  <a:solidFill>
                    <a:srgbClr val="00FFFF"/>
                  </a:solidFill>
                  <a:round/>
                  <a:headEnd/>
                  <a:tailEnd/>
                </a:ln>
                <a:effectLst/>
              </p:spPr>
              <p:txBody>
                <a:bodyPr/>
                <a:lstStyle/>
                <a:p>
                  <a:endParaRPr lang="en-US"/>
                </a:p>
              </p:txBody>
            </p:sp>
          </p:grpSp>
          <p:grpSp>
            <p:nvGrpSpPr>
              <p:cNvPr id="8" name="Group 19"/>
              <p:cNvGrpSpPr>
                <a:grpSpLocks/>
              </p:cNvGrpSpPr>
              <p:nvPr/>
            </p:nvGrpSpPr>
            <p:grpSpPr bwMode="auto">
              <a:xfrm>
                <a:off x="4105" y="2886"/>
                <a:ext cx="816" cy="729"/>
                <a:chOff x="4105" y="2886"/>
                <a:chExt cx="816" cy="729"/>
              </a:xfrm>
            </p:grpSpPr>
            <p:sp>
              <p:nvSpPr>
                <p:cNvPr id="82964" name="Text Box 20"/>
                <p:cNvSpPr txBox="1">
                  <a:spLocks noChangeArrowheads="1"/>
                </p:cNvSpPr>
                <p:nvPr/>
              </p:nvSpPr>
              <p:spPr bwMode="auto">
                <a:xfrm>
                  <a:off x="4105" y="2886"/>
                  <a:ext cx="816" cy="729"/>
                </a:xfrm>
                <a:prstGeom prst="rect">
                  <a:avLst/>
                </a:prstGeom>
                <a:noFill/>
                <a:ln w="9525">
                  <a:noFill/>
                  <a:miter lim="800000"/>
                  <a:headEnd/>
                  <a:tailEnd/>
                </a:ln>
                <a:effectLst/>
              </p:spPr>
              <p:txBody>
                <a:bodyPr>
                  <a:spAutoFit/>
                </a:bodyPr>
                <a:lstStyle/>
                <a:p>
                  <a:pPr eaLnBrk="1" hangingPunct="1"/>
                  <a:r>
                    <a:rPr lang="en-CA" sz="900" b="1">
                      <a:solidFill>
                        <a:schemeClr val="accent2"/>
                      </a:solidFill>
                      <a:latin typeface="Arial" charset="0"/>
                    </a:rPr>
                    <a:t>        </a:t>
                  </a:r>
                  <a:r>
                    <a:rPr lang="el-GR" sz="900" b="1">
                      <a:solidFill>
                        <a:schemeClr val="accent2"/>
                      </a:solidFill>
                      <a:latin typeface="Arial" charset="0"/>
                    </a:rPr>
                    <a:t>δ</a:t>
                  </a:r>
                  <a:r>
                    <a:rPr lang="en-CA" sz="900" b="1">
                      <a:solidFill>
                        <a:schemeClr val="accent2"/>
                      </a:solidFill>
                      <a:latin typeface="Arial" charset="0"/>
                    </a:rPr>
                    <a:t>3</a:t>
                  </a:r>
                </a:p>
                <a:p>
                  <a:pPr eaLnBrk="1" hangingPunct="1"/>
                  <a:r>
                    <a:rPr lang="en-CA" sz="900" b="1">
                      <a:solidFill>
                        <a:schemeClr val="accent2"/>
                      </a:solidFill>
                      <a:latin typeface="Arial" charset="0"/>
                    </a:rPr>
                    <a:t>  </a:t>
                  </a:r>
                  <a:endParaRPr lang="en-CA" sz="800" b="1">
                    <a:solidFill>
                      <a:schemeClr val="accent2"/>
                    </a:solidFill>
                    <a:latin typeface="Arial" charset="0"/>
                  </a:endParaRPr>
                </a:p>
                <a:p>
                  <a:pPr eaLnBrk="1" hangingPunct="1"/>
                  <a:endParaRPr lang="en-CA" sz="500" b="1">
                    <a:solidFill>
                      <a:schemeClr val="accent2"/>
                    </a:solidFill>
                    <a:latin typeface="Arial" charset="0"/>
                  </a:endParaRPr>
                </a:p>
                <a:p>
                  <a:pPr eaLnBrk="1" hangingPunct="1"/>
                  <a:r>
                    <a:rPr lang="en-CA" sz="900" b="1">
                      <a:solidFill>
                        <a:schemeClr val="accent2"/>
                      </a:solidFill>
                      <a:latin typeface="Arial" charset="0"/>
                    </a:rPr>
                    <a:t>                  </a:t>
                  </a:r>
                  <a:r>
                    <a:rPr lang="el-GR" sz="900" b="1">
                      <a:solidFill>
                        <a:schemeClr val="accent2"/>
                      </a:solidFill>
                      <a:latin typeface="Arial" charset="0"/>
                    </a:rPr>
                    <a:t>δ</a:t>
                  </a:r>
                  <a:r>
                    <a:rPr lang="en-CA" sz="900" b="1">
                      <a:solidFill>
                        <a:schemeClr val="accent2"/>
                      </a:solidFill>
                      <a:latin typeface="Arial" charset="0"/>
                    </a:rPr>
                    <a:t>6             </a:t>
                  </a:r>
                </a:p>
                <a:p>
                  <a:pPr eaLnBrk="1" hangingPunct="1"/>
                  <a:endParaRPr lang="en-CA" sz="900" b="1">
                    <a:solidFill>
                      <a:schemeClr val="accent2"/>
                    </a:solidFill>
                    <a:latin typeface="Arial" charset="0"/>
                  </a:endParaRPr>
                </a:p>
                <a:p>
                  <a:pPr eaLnBrk="1" hangingPunct="1"/>
                  <a:endParaRPr lang="en-CA" sz="600" b="1">
                    <a:solidFill>
                      <a:schemeClr val="accent2"/>
                    </a:solidFill>
                    <a:latin typeface="Arial" charset="0"/>
                  </a:endParaRPr>
                </a:p>
                <a:p>
                  <a:pPr eaLnBrk="1" hangingPunct="1"/>
                  <a:r>
                    <a:rPr lang="en-US" sz="900" b="1">
                      <a:solidFill>
                        <a:schemeClr val="accent2"/>
                      </a:solidFill>
                      <a:latin typeface="Arial" charset="0"/>
                    </a:rPr>
                    <a:t>    </a:t>
                  </a:r>
                  <a:r>
                    <a:rPr lang="el-GR" sz="900" b="1">
                      <a:solidFill>
                        <a:schemeClr val="accent2"/>
                      </a:solidFill>
                      <a:latin typeface="Arial" charset="0"/>
                    </a:rPr>
                    <a:t>δ</a:t>
                  </a:r>
                  <a:r>
                    <a:rPr lang="en-CA" sz="900" b="1">
                      <a:solidFill>
                        <a:schemeClr val="accent2"/>
                      </a:solidFill>
                      <a:latin typeface="Arial" charset="0"/>
                    </a:rPr>
                    <a:t>5</a:t>
                  </a:r>
                </a:p>
                <a:p>
                  <a:pPr eaLnBrk="1" hangingPunct="1"/>
                  <a:r>
                    <a:rPr lang="el-GR" sz="900" b="1">
                      <a:solidFill>
                        <a:schemeClr val="accent2"/>
                      </a:solidFill>
                      <a:latin typeface="Arial" charset="0"/>
                    </a:rPr>
                    <a:t>δ</a:t>
                  </a:r>
                  <a:r>
                    <a:rPr lang="en-CA" sz="900" b="1">
                      <a:solidFill>
                        <a:schemeClr val="accent2"/>
                      </a:solidFill>
                      <a:latin typeface="Arial" charset="0"/>
                    </a:rPr>
                    <a:t>4</a:t>
                  </a:r>
                  <a:endParaRPr lang="en-US" sz="900" b="1">
                    <a:solidFill>
                      <a:schemeClr val="accent2"/>
                    </a:solidFill>
                    <a:latin typeface="Arial" charset="0"/>
                  </a:endParaRPr>
                </a:p>
              </p:txBody>
            </p:sp>
            <p:sp>
              <p:nvSpPr>
                <p:cNvPr id="82965" name="Line 21"/>
                <p:cNvSpPr>
                  <a:spLocks noChangeShapeType="1"/>
                </p:cNvSpPr>
                <p:nvPr/>
              </p:nvSpPr>
              <p:spPr bwMode="auto">
                <a:xfrm>
                  <a:off x="4241" y="3249"/>
                  <a:ext cx="589" cy="0"/>
                </a:xfrm>
                <a:prstGeom prst="line">
                  <a:avLst/>
                </a:prstGeom>
                <a:noFill/>
                <a:ln w="9525">
                  <a:solidFill>
                    <a:schemeClr val="accent2"/>
                  </a:solidFill>
                  <a:round/>
                  <a:headEnd type="triangle" w="med" len="med"/>
                  <a:tailEnd type="triangle" w="med" len="med"/>
                </a:ln>
                <a:effectLst/>
              </p:spPr>
              <p:txBody>
                <a:bodyPr/>
                <a:lstStyle/>
                <a:p>
                  <a:endParaRPr lang="en-US"/>
                </a:p>
              </p:txBody>
            </p:sp>
          </p:grpSp>
        </p:grpSp>
      </p:grpSp>
      <p:grpSp>
        <p:nvGrpSpPr>
          <p:cNvPr id="9" name="Group 22"/>
          <p:cNvGrpSpPr>
            <a:grpSpLocks/>
          </p:cNvGrpSpPr>
          <p:nvPr/>
        </p:nvGrpSpPr>
        <p:grpSpPr bwMode="auto">
          <a:xfrm>
            <a:off x="1619250" y="4298950"/>
            <a:ext cx="3600450" cy="1806575"/>
            <a:chOff x="1565" y="2886"/>
            <a:chExt cx="2268" cy="1138"/>
          </a:xfrm>
        </p:grpSpPr>
        <p:sp>
          <p:nvSpPr>
            <p:cNvPr id="82967" name="Text Box 23"/>
            <p:cNvSpPr txBox="1">
              <a:spLocks noChangeArrowheads="1"/>
            </p:cNvSpPr>
            <p:nvPr/>
          </p:nvSpPr>
          <p:spPr bwMode="auto">
            <a:xfrm>
              <a:off x="2109" y="3335"/>
              <a:ext cx="498" cy="326"/>
            </a:xfrm>
            <a:prstGeom prst="rect">
              <a:avLst/>
            </a:prstGeom>
            <a:noFill/>
            <a:ln w="9525">
              <a:noFill/>
              <a:miter lim="800000"/>
              <a:headEnd/>
              <a:tailEnd/>
            </a:ln>
            <a:effectLst/>
          </p:spPr>
          <p:txBody>
            <a:bodyPr>
              <a:spAutoFit/>
            </a:bodyPr>
            <a:lstStyle/>
            <a:p>
              <a:pPr eaLnBrk="1" hangingPunct="1"/>
              <a:r>
                <a:rPr lang="en-CA">
                  <a:latin typeface="Arial" charset="0"/>
                </a:rPr>
                <a:t>6 sets </a:t>
              </a:r>
            </a:p>
            <a:p>
              <a:pPr eaLnBrk="1" hangingPunct="1"/>
              <a:r>
                <a:rPr lang="en-CA">
                  <a:latin typeface="Arial" charset="0"/>
                </a:rPr>
                <a:t>(6MV)</a:t>
              </a:r>
              <a:endParaRPr lang="en-US">
                <a:latin typeface="Arial" charset="0"/>
              </a:endParaRPr>
            </a:p>
          </p:txBody>
        </p:sp>
        <p:sp>
          <p:nvSpPr>
            <p:cNvPr id="82968" name="Text Box 24"/>
            <p:cNvSpPr txBox="1">
              <a:spLocks noChangeArrowheads="1"/>
            </p:cNvSpPr>
            <p:nvPr/>
          </p:nvSpPr>
          <p:spPr bwMode="auto">
            <a:xfrm>
              <a:off x="2109" y="3698"/>
              <a:ext cx="545" cy="326"/>
            </a:xfrm>
            <a:prstGeom prst="rect">
              <a:avLst/>
            </a:prstGeom>
            <a:noFill/>
            <a:ln w="9525">
              <a:noFill/>
              <a:miter lim="800000"/>
              <a:headEnd/>
              <a:tailEnd/>
            </a:ln>
            <a:effectLst/>
          </p:spPr>
          <p:txBody>
            <a:bodyPr>
              <a:spAutoFit/>
            </a:bodyPr>
            <a:lstStyle/>
            <a:p>
              <a:pPr eaLnBrk="1" hangingPunct="1"/>
              <a:r>
                <a:rPr lang="en-CA">
                  <a:latin typeface="Arial" charset="0"/>
                </a:rPr>
                <a:t>6 sets </a:t>
              </a:r>
            </a:p>
            <a:p>
              <a:pPr eaLnBrk="1" hangingPunct="1"/>
              <a:r>
                <a:rPr lang="en-CA">
                  <a:latin typeface="Arial" charset="0"/>
                </a:rPr>
                <a:t>(15MV)</a:t>
              </a:r>
              <a:endParaRPr lang="en-US">
                <a:latin typeface="Arial" charset="0"/>
              </a:endParaRPr>
            </a:p>
          </p:txBody>
        </p:sp>
        <p:sp>
          <p:nvSpPr>
            <p:cNvPr id="82969" name="Text Box 25"/>
            <p:cNvSpPr txBox="1">
              <a:spLocks noChangeArrowheads="1"/>
            </p:cNvSpPr>
            <p:nvPr/>
          </p:nvSpPr>
          <p:spPr bwMode="auto">
            <a:xfrm>
              <a:off x="1565" y="3562"/>
              <a:ext cx="499" cy="192"/>
            </a:xfrm>
            <a:prstGeom prst="rect">
              <a:avLst/>
            </a:prstGeom>
            <a:noFill/>
            <a:ln w="9525">
              <a:noFill/>
              <a:miter lim="800000"/>
              <a:headEnd/>
              <a:tailEnd/>
            </a:ln>
            <a:effectLst/>
          </p:spPr>
          <p:txBody>
            <a:bodyPr>
              <a:spAutoFit/>
            </a:bodyPr>
            <a:lstStyle/>
            <a:p>
              <a:pPr eaLnBrk="1" hangingPunct="1">
                <a:spcBef>
                  <a:spcPct val="50000"/>
                </a:spcBef>
              </a:pPr>
              <a:r>
                <a:rPr lang="en-CA">
                  <a:latin typeface="Arial" charset="0"/>
                </a:rPr>
                <a:t>12 sets</a:t>
              </a:r>
              <a:endParaRPr lang="en-US">
                <a:latin typeface="Arial" charset="0"/>
              </a:endParaRPr>
            </a:p>
          </p:txBody>
        </p:sp>
        <p:sp>
          <p:nvSpPr>
            <p:cNvPr id="82970" name="Text Box 26"/>
            <p:cNvSpPr txBox="1">
              <a:spLocks noChangeArrowheads="1"/>
            </p:cNvSpPr>
            <p:nvPr/>
          </p:nvSpPr>
          <p:spPr bwMode="auto">
            <a:xfrm>
              <a:off x="2700" y="2886"/>
              <a:ext cx="862" cy="231"/>
            </a:xfrm>
            <a:prstGeom prst="rect">
              <a:avLst/>
            </a:prstGeom>
            <a:noFill/>
            <a:ln w="9525">
              <a:noFill/>
              <a:miter lim="800000"/>
              <a:headEnd/>
              <a:tailEnd/>
            </a:ln>
            <a:effectLst/>
          </p:spPr>
          <p:txBody>
            <a:bodyPr>
              <a:spAutoFit/>
            </a:bodyPr>
            <a:lstStyle/>
            <a:p>
              <a:pPr eaLnBrk="1" hangingPunct="1">
                <a:spcBef>
                  <a:spcPct val="50000"/>
                </a:spcBef>
              </a:pPr>
              <a:endParaRPr lang="en-US" sz="1800">
                <a:latin typeface="Arial" charset="0"/>
              </a:endParaRPr>
            </a:p>
          </p:txBody>
        </p:sp>
        <p:sp>
          <p:nvSpPr>
            <p:cNvPr id="82971" name="Text Box 27"/>
            <p:cNvSpPr txBox="1">
              <a:spLocks noChangeArrowheads="1"/>
            </p:cNvSpPr>
            <p:nvPr/>
          </p:nvSpPr>
          <p:spPr bwMode="auto">
            <a:xfrm>
              <a:off x="2654" y="3063"/>
              <a:ext cx="1089" cy="192"/>
            </a:xfrm>
            <a:prstGeom prst="rect">
              <a:avLst/>
            </a:prstGeom>
            <a:noFill/>
            <a:ln w="9525">
              <a:noFill/>
              <a:miter lim="800000"/>
              <a:headEnd/>
              <a:tailEnd/>
            </a:ln>
            <a:effectLst/>
          </p:spPr>
          <p:txBody>
            <a:bodyPr>
              <a:spAutoFit/>
            </a:bodyPr>
            <a:lstStyle/>
            <a:p>
              <a:pPr eaLnBrk="1" hangingPunct="1">
                <a:spcBef>
                  <a:spcPct val="50000"/>
                </a:spcBef>
              </a:pPr>
              <a:r>
                <a:rPr lang="en-CA">
                  <a:latin typeface="Arial" charset="0"/>
                </a:rPr>
                <a:t>6 models (for </a:t>
              </a:r>
              <a:r>
                <a:rPr lang="el-GR">
                  <a:latin typeface="Arial" charset="0"/>
                  <a:cs typeface="Arial" charset="0"/>
                </a:rPr>
                <a:t>δ</a:t>
              </a:r>
              <a:r>
                <a:rPr lang="en-CA">
                  <a:latin typeface="Arial" charset="0"/>
                </a:rPr>
                <a:t>1)</a:t>
              </a:r>
              <a:endParaRPr lang="en-US">
                <a:latin typeface="Arial" charset="0"/>
              </a:endParaRPr>
            </a:p>
          </p:txBody>
        </p:sp>
        <p:sp>
          <p:nvSpPr>
            <p:cNvPr id="82972" name="Line 28"/>
            <p:cNvSpPr>
              <a:spLocks noChangeShapeType="1"/>
            </p:cNvSpPr>
            <p:nvPr/>
          </p:nvSpPr>
          <p:spPr bwMode="auto">
            <a:xfrm flipV="1">
              <a:off x="2019" y="3517"/>
              <a:ext cx="136" cy="91"/>
            </a:xfrm>
            <a:prstGeom prst="line">
              <a:avLst/>
            </a:prstGeom>
            <a:noFill/>
            <a:ln w="9525">
              <a:solidFill>
                <a:schemeClr val="tx1"/>
              </a:solidFill>
              <a:round/>
              <a:headEnd/>
              <a:tailEnd type="triangle" w="med" len="med"/>
            </a:ln>
            <a:effectLst/>
          </p:spPr>
          <p:txBody>
            <a:bodyPr/>
            <a:lstStyle/>
            <a:p>
              <a:endParaRPr lang="en-US"/>
            </a:p>
          </p:txBody>
        </p:sp>
        <p:sp>
          <p:nvSpPr>
            <p:cNvPr id="82973" name="Line 29"/>
            <p:cNvSpPr>
              <a:spLocks noChangeShapeType="1"/>
            </p:cNvSpPr>
            <p:nvPr/>
          </p:nvSpPr>
          <p:spPr bwMode="auto">
            <a:xfrm>
              <a:off x="2019" y="3698"/>
              <a:ext cx="136" cy="91"/>
            </a:xfrm>
            <a:prstGeom prst="line">
              <a:avLst/>
            </a:prstGeom>
            <a:noFill/>
            <a:ln w="9525">
              <a:solidFill>
                <a:schemeClr val="tx1"/>
              </a:solidFill>
              <a:round/>
              <a:headEnd/>
              <a:tailEnd type="triangle" w="med" len="med"/>
            </a:ln>
            <a:effectLst/>
          </p:spPr>
          <p:txBody>
            <a:bodyPr/>
            <a:lstStyle/>
            <a:p>
              <a:endParaRPr lang="en-US"/>
            </a:p>
          </p:txBody>
        </p:sp>
        <p:sp>
          <p:nvSpPr>
            <p:cNvPr id="82974" name="Line 30"/>
            <p:cNvSpPr>
              <a:spLocks noChangeShapeType="1"/>
            </p:cNvSpPr>
            <p:nvPr/>
          </p:nvSpPr>
          <p:spPr bwMode="auto">
            <a:xfrm flipV="1">
              <a:off x="2473" y="3203"/>
              <a:ext cx="181" cy="136"/>
            </a:xfrm>
            <a:prstGeom prst="line">
              <a:avLst/>
            </a:prstGeom>
            <a:noFill/>
            <a:ln w="9525">
              <a:solidFill>
                <a:schemeClr val="tx1"/>
              </a:solidFill>
              <a:round/>
              <a:headEnd/>
              <a:tailEnd type="triangle" w="med" len="med"/>
            </a:ln>
            <a:effectLst/>
          </p:spPr>
          <p:txBody>
            <a:bodyPr/>
            <a:lstStyle/>
            <a:p>
              <a:endParaRPr lang="en-US"/>
            </a:p>
          </p:txBody>
        </p:sp>
        <p:sp>
          <p:nvSpPr>
            <p:cNvPr id="82975" name="Line 31"/>
            <p:cNvSpPr>
              <a:spLocks noChangeShapeType="1"/>
            </p:cNvSpPr>
            <p:nvPr/>
          </p:nvSpPr>
          <p:spPr bwMode="auto">
            <a:xfrm flipV="1">
              <a:off x="2519" y="3385"/>
              <a:ext cx="181" cy="45"/>
            </a:xfrm>
            <a:prstGeom prst="line">
              <a:avLst/>
            </a:prstGeom>
            <a:noFill/>
            <a:ln w="9525">
              <a:solidFill>
                <a:schemeClr val="tx1"/>
              </a:solidFill>
              <a:round/>
              <a:headEnd/>
              <a:tailEnd type="triangle" w="med" len="med"/>
            </a:ln>
            <a:effectLst/>
          </p:spPr>
          <p:txBody>
            <a:bodyPr/>
            <a:lstStyle/>
            <a:p>
              <a:endParaRPr lang="en-US"/>
            </a:p>
          </p:txBody>
        </p:sp>
        <p:sp>
          <p:nvSpPr>
            <p:cNvPr id="82976" name="Text Box 32"/>
            <p:cNvSpPr txBox="1">
              <a:spLocks noChangeArrowheads="1"/>
            </p:cNvSpPr>
            <p:nvPr/>
          </p:nvSpPr>
          <p:spPr bwMode="auto">
            <a:xfrm>
              <a:off x="2654" y="3290"/>
              <a:ext cx="1179" cy="192"/>
            </a:xfrm>
            <a:prstGeom prst="rect">
              <a:avLst/>
            </a:prstGeom>
            <a:noFill/>
            <a:ln w="9525">
              <a:noFill/>
              <a:miter lim="800000"/>
              <a:headEnd/>
              <a:tailEnd/>
            </a:ln>
            <a:effectLst/>
          </p:spPr>
          <p:txBody>
            <a:bodyPr>
              <a:spAutoFit/>
            </a:bodyPr>
            <a:lstStyle/>
            <a:p>
              <a:pPr eaLnBrk="1" hangingPunct="1">
                <a:spcBef>
                  <a:spcPct val="50000"/>
                </a:spcBef>
              </a:pPr>
              <a:r>
                <a:rPr lang="en-CA">
                  <a:latin typeface="Arial" charset="0"/>
                </a:rPr>
                <a:t>6 models (for δ2)</a:t>
              </a:r>
              <a:endParaRPr lang="en-US">
                <a:latin typeface="Arial" charset="0"/>
              </a:endParaRPr>
            </a:p>
          </p:txBody>
        </p:sp>
        <p:sp>
          <p:nvSpPr>
            <p:cNvPr id="82977" name="Oval 33"/>
            <p:cNvSpPr>
              <a:spLocks noChangeArrowheads="1"/>
            </p:cNvSpPr>
            <p:nvPr/>
          </p:nvSpPr>
          <p:spPr bwMode="auto">
            <a:xfrm flipH="1" flipV="1">
              <a:off x="3062" y="3517"/>
              <a:ext cx="46" cy="44"/>
            </a:xfrm>
            <a:prstGeom prst="ellipse">
              <a:avLst/>
            </a:prstGeom>
            <a:noFill/>
            <a:ln w="9525">
              <a:noFill/>
              <a:round/>
              <a:headEnd/>
              <a:tailEnd/>
            </a:ln>
            <a:effectLst/>
          </p:spPr>
          <p:txBody>
            <a:bodyPr wrap="none" anchor="ctr"/>
            <a:lstStyle/>
            <a:p>
              <a:endParaRPr lang="en-US"/>
            </a:p>
          </p:txBody>
        </p:sp>
        <p:sp>
          <p:nvSpPr>
            <p:cNvPr id="82978" name="Oval 34"/>
            <p:cNvSpPr>
              <a:spLocks noChangeArrowheads="1"/>
            </p:cNvSpPr>
            <p:nvPr/>
          </p:nvSpPr>
          <p:spPr bwMode="auto">
            <a:xfrm flipH="1" flipV="1">
              <a:off x="3064" y="3653"/>
              <a:ext cx="44" cy="44"/>
            </a:xfrm>
            <a:prstGeom prst="ellipse">
              <a:avLst/>
            </a:prstGeom>
            <a:noFill/>
            <a:ln w="9525">
              <a:noFill/>
              <a:round/>
              <a:headEnd/>
              <a:tailEnd/>
            </a:ln>
            <a:effectLst/>
          </p:spPr>
          <p:txBody>
            <a:bodyPr wrap="none" anchor="ctr"/>
            <a:lstStyle/>
            <a:p>
              <a:endParaRPr lang="en-US"/>
            </a:p>
          </p:txBody>
        </p:sp>
        <p:sp>
          <p:nvSpPr>
            <p:cNvPr id="82979" name="Oval 35"/>
            <p:cNvSpPr>
              <a:spLocks noChangeArrowheads="1"/>
            </p:cNvSpPr>
            <p:nvPr/>
          </p:nvSpPr>
          <p:spPr bwMode="auto">
            <a:xfrm flipH="1" flipV="1">
              <a:off x="3064" y="3789"/>
              <a:ext cx="44" cy="44"/>
            </a:xfrm>
            <a:prstGeom prst="ellipse">
              <a:avLst/>
            </a:prstGeom>
            <a:noFill/>
            <a:ln w="9525">
              <a:noFill/>
              <a:round/>
              <a:headEnd/>
              <a:tailEnd/>
            </a:ln>
            <a:effectLst/>
          </p:spPr>
          <p:txBody>
            <a:bodyPr wrap="none" anchor="ctr"/>
            <a:lstStyle/>
            <a:p>
              <a:endParaRPr lang="en-US"/>
            </a:p>
          </p:txBody>
        </p:sp>
      </p:grpSp>
      <p:sp>
        <p:nvSpPr>
          <p:cNvPr id="82980" name="Rectangle 36"/>
          <p:cNvSpPr>
            <a:spLocks noChangeArrowheads="1"/>
          </p:cNvSpPr>
          <p:nvPr/>
        </p:nvSpPr>
        <p:spPr bwMode="auto">
          <a:xfrm>
            <a:off x="539750" y="3933825"/>
            <a:ext cx="6769100" cy="2663825"/>
          </a:xfrm>
          <a:prstGeom prst="rect">
            <a:avLst/>
          </a:prstGeom>
          <a:solidFill>
            <a:schemeClr val="tx1"/>
          </a:solidFill>
          <a:ln w="9525">
            <a:solidFill>
              <a:schemeClr val="tx1"/>
            </a:solidFill>
            <a:miter lim="800000"/>
            <a:headEnd/>
            <a:tailEnd/>
          </a:ln>
          <a:effectLst/>
        </p:spPr>
        <p:txBody>
          <a:bodyPr wrap="none" anchor="ctr"/>
          <a:lstStyle/>
          <a:p>
            <a:endParaRPr lang="en-US"/>
          </a:p>
        </p:txBody>
      </p:sp>
      <p:grpSp>
        <p:nvGrpSpPr>
          <p:cNvPr id="10" name="Group 37"/>
          <p:cNvGrpSpPr>
            <a:grpSpLocks/>
          </p:cNvGrpSpPr>
          <p:nvPr/>
        </p:nvGrpSpPr>
        <p:grpSpPr bwMode="auto">
          <a:xfrm>
            <a:off x="539750" y="3900488"/>
            <a:ext cx="7867650" cy="2697162"/>
            <a:chOff x="328" y="2457"/>
            <a:chExt cx="4956" cy="1699"/>
          </a:xfrm>
        </p:grpSpPr>
        <p:pic>
          <p:nvPicPr>
            <p:cNvPr id="82982" name="Picture 38"/>
            <p:cNvPicPr>
              <a:picLocks noChangeAspect="1" noChangeArrowheads="1"/>
            </p:cNvPicPr>
            <p:nvPr/>
          </p:nvPicPr>
          <p:blipFill>
            <a:blip r:embed="rId7" cstate="print">
              <a:clrChange>
                <a:clrFrom>
                  <a:srgbClr val="FFFFFF"/>
                </a:clrFrom>
                <a:clrTo>
                  <a:srgbClr val="FFFFFF">
                    <a:alpha val="0"/>
                  </a:srgbClr>
                </a:clrTo>
              </a:clrChange>
              <a:lum bright="18000"/>
            </a:blip>
            <a:srcRect/>
            <a:stretch>
              <a:fillRect/>
            </a:stretch>
          </p:blipFill>
          <p:spPr bwMode="auto">
            <a:xfrm>
              <a:off x="328" y="2457"/>
              <a:ext cx="2098" cy="1699"/>
            </a:xfrm>
            <a:prstGeom prst="rect">
              <a:avLst/>
            </a:prstGeom>
            <a:solidFill>
              <a:schemeClr val="tx1"/>
            </a:solidFill>
            <a:ln w="9525">
              <a:noFill/>
              <a:miter lim="800000"/>
              <a:headEnd/>
              <a:tailEnd/>
            </a:ln>
          </p:spPr>
        </p:pic>
        <p:pic>
          <p:nvPicPr>
            <p:cNvPr id="82983" name="Picture 39" descr="profile"/>
            <p:cNvPicPr>
              <a:picLocks noChangeAspect="1" noChangeArrowheads="1"/>
            </p:cNvPicPr>
            <p:nvPr/>
          </p:nvPicPr>
          <p:blipFill>
            <a:blip r:embed="rId8" cstate="print">
              <a:clrChange>
                <a:clrFrom>
                  <a:srgbClr val="C0C0C0"/>
                </a:clrFrom>
                <a:clrTo>
                  <a:srgbClr val="C0C0C0">
                    <a:alpha val="0"/>
                  </a:srgbClr>
                </a:clrTo>
              </a:clrChange>
              <a:lum bright="18000"/>
            </a:blip>
            <a:srcRect/>
            <a:stretch>
              <a:fillRect/>
            </a:stretch>
          </p:blipFill>
          <p:spPr bwMode="auto">
            <a:xfrm>
              <a:off x="2517" y="2471"/>
              <a:ext cx="2041" cy="1685"/>
            </a:xfrm>
            <a:prstGeom prst="rect">
              <a:avLst/>
            </a:prstGeom>
            <a:solidFill>
              <a:schemeClr val="tx1"/>
            </a:solidFill>
            <a:ln w="9525">
              <a:noFill/>
              <a:miter lim="800000"/>
              <a:headEnd/>
              <a:tailEnd/>
            </a:ln>
          </p:spPr>
        </p:pic>
        <p:pic>
          <p:nvPicPr>
            <p:cNvPr id="82984" name="Picture 40" descr="tag"/>
            <p:cNvPicPr>
              <a:picLocks noChangeAspect="1" noChangeArrowheads="1"/>
            </p:cNvPicPr>
            <p:nvPr/>
          </p:nvPicPr>
          <p:blipFill>
            <a:blip r:embed="rId9" cstate="print">
              <a:clrChange>
                <a:clrFrom>
                  <a:srgbClr val="BEBEBE"/>
                </a:clrFrom>
                <a:clrTo>
                  <a:srgbClr val="BEBEBE">
                    <a:alpha val="0"/>
                  </a:srgbClr>
                </a:clrTo>
              </a:clrChange>
            </a:blip>
            <a:srcRect/>
            <a:stretch>
              <a:fillRect/>
            </a:stretch>
          </p:blipFill>
          <p:spPr bwMode="auto">
            <a:xfrm>
              <a:off x="2018" y="2750"/>
              <a:ext cx="363" cy="258"/>
            </a:xfrm>
            <a:prstGeom prst="rect">
              <a:avLst/>
            </a:prstGeom>
            <a:noFill/>
            <a:ln w="9525">
              <a:noFill/>
              <a:miter lim="800000"/>
              <a:headEnd/>
              <a:tailEnd/>
            </a:ln>
          </p:spPr>
        </p:pic>
        <p:sp>
          <p:nvSpPr>
            <p:cNvPr id="82985" name="Text Box 41"/>
            <p:cNvSpPr txBox="1">
              <a:spLocks noChangeArrowheads="1"/>
            </p:cNvSpPr>
            <p:nvPr/>
          </p:nvSpPr>
          <p:spPr bwMode="auto">
            <a:xfrm>
              <a:off x="4740" y="2742"/>
              <a:ext cx="544" cy="1096"/>
            </a:xfrm>
            <a:prstGeom prst="rect">
              <a:avLst/>
            </a:prstGeom>
            <a:noFill/>
            <a:ln w="9525">
              <a:noFill/>
              <a:miter lim="800000"/>
              <a:headEnd/>
              <a:tailEnd/>
            </a:ln>
            <a:effectLst/>
          </p:spPr>
          <p:txBody>
            <a:bodyPr>
              <a:spAutoFit/>
            </a:bodyPr>
            <a:lstStyle/>
            <a:p>
              <a:pPr algn="ctr" eaLnBrk="1" hangingPunct="1"/>
              <a:r>
                <a:rPr lang="el-GR" sz="1800" b="1">
                  <a:solidFill>
                    <a:schemeClr val="accent2"/>
                  </a:solidFill>
                  <a:latin typeface="Arial" charset="0"/>
                  <a:cs typeface="Arial" charset="0"/>
                </a:rPr>
                <a:t>δ</a:t>
              </a:r>
              <a:r>
                <a:rPr lang="en-CA" sz="1800" b="1">
                  <a:solidFill>
                    <a:schemeClr val="accent2"/>
                  </a:solidFill>
                  <a:latin typeface="Arial" charset="0"/>
                  <a:cs typeface="Arial" charset="0"/>
                </a:rPr>
                <a:t>1</a:t>
              </a:r>
            </a:p>
            <a:p>
              <a:pPr algn="ctr" eaLnBrk="1" hangingPunct="1"/>
              <a:r>
                <a:rPr lang="el-GR" sz="1800" b="1">
                  <a:solidFill>
                    <a:schemeClr val="accent2"/>
                  </a:solidFill>
                  <a:latin typeface="Arial" charset="0"/>
                  <a:cs typeface="Arial" charset="0"/>
                </a:rPr>
                <a:t>δ</a:t>
              </a:r>
              <a:r>
                <a:rPr lang="en-CA" sz="1800" b="1">
                  <a:solidFill>
                    <a:schemeClr val="accent2"/>
                  </a:solidFill>
                  <a:latin typeface="Arial" charset="0"/>
                  <a:cs typeface="Arial" charset="0"/>
                </a:rPr>
                <a:t>2</a:t>
              </a:r>
            </a:p>
            <a:p>
              <a:pPr algn="ctr" eaLnBrk="1" hangingPunct="1"/>
              <a:r>
                <a:rPr lang="el-GR" sz="1800" b="1">
                  <a:solidFill>
                    <a:schemeClr val="accent2"/>
                  </a:solidFill>
                  <a:latin typeface="Arial" charset="0"/>
                  <a:cs typeface="Arial" charset="0"/>
                </a:rPr>
                <a:t>δ</a:t>
              </a:r>
              <a:r>
                <a:rPr lang="en-CA" sz="1800" b="1">
                  <a:solidFill>
                    <a:schemeClr val="accent2"/>
                  </a:solidFill>
                  <a:latin typeface="Arial" charset="0"/>
                  <a:cs typeface="Arial" charset="0"/>
                </a:rPr>
                <a:t>3</a:t>
              </a:r>
            </a:p>
            <a:p>
              <a:pPr algn="ctr" eaLnBrk="1" hangingPunct="1"/>
              <a:r>
                <a:rPr lang="el-GR" sz="1800" b="1">
                  <a:solidFill>
                    <a:schemeClr val="accent2"/>
                  </a:solidFill>
                  <a:latin typeface="Arial" charset="0"/>
                </a:rPr>
                <a:t>δ</a:t>
              </a:r>
              <a:r>
                <a:rPr lang="en-CA" sz="1800" b="1">
                  <a:solidFill>
                    <a:schemeClr val="accent2"/>
                  </a:solidFill>
                  <a:latin typeface="Arial" charset="0"/>
                </a:rPr>
                <a:t>4</a:t>
              </a:r>
            </a:p>
            <a:p>
              <a:pPr algn="ctr" eaLnBrk="1" hangingPunct="1"/>
              <a:r>
                <a:rPr lang="el-GR" sz="1800" b="1">
                  <a:solidFill>
                    <a:schemeClr val="accent2"/>
                  </a:solidFill>
                  <a:latin typeface="Arial" charset="0"/>
                </a:rPr>
                <a:t>δ</a:t>
              </a:r>
              <a:r>
                <a:rPr lang="en-CA" sz="1800" b="1">
                  <a:solidFill>
                    <a:schemeClr val="accent2"/>
                  </a:solidFill>
                  <a:latin typeface="Arial" charset="0"/>
                </a:rPr>
                <a:t>5</a:t>
              </a:r>
            </a:p>
            <a:p>
              <a:pPr algn="ctr" eaLnBrk="1" hangingPunct="1"/>
              <a:r>
                <a:rPr lang="el-GR" sz="1800" b="1">
                  <a:solidFill>
                    <a:schemeClr val="accent2"/>
                  </a:solidFill>
                  <a:latin typeface="Arial" charset="0"/>
                </a:rPr>
                <a:t>δ</a:t>
              </a:r>
              <a:r>
                <a:rPr lang="en-CA" sz="1800" b="1">
                  <a:solidFill>
                    <a:schemeClr val="accent2"/>
                  </a:solidFill>
                  <a:latin typeface="Arial" charset="0"/>
                </a:rPr>
                <a:t>6</a:t>
              </a:r>
              <a:endParaRPr lang="el-GR" sz="1800" b="1">
                <a:solidFill>
                  <a:schemeClr val="accent2"/>
                </a:solidFill>
                <a:latin typeface="Arial" charset="0"/>
              </a:endParaRPr>
            </a:p>
          </p:txBody>
        </p:sp>
      </p:grpSp>
      <p:sp>
        <p:nvSpPr>
          <p:cNvPr id="82986" name="Rectangle 42"/>
          <p:cNvSpPr>
            <a:spLocks noGrp="1" noChangeArrowheads="1"/>
          </p:cNvSpPr>
          <p:nvPr>
            <p:ph idx="1"/>
          </p:nvPr>
        </p:nvSpPr>
        <p:spPr>
          <a:xfrm>
            <a:off x="457200" y="1447800"/>
            <a:ext cx="8229600" cy="4572000"/>
          </a:xfrm>
        </p:spPr>
        <p:txBody>
          <a:bodyPr/>
          <a:lstStyle/>
          <a:p>
            <a:r>
              <a:rPr lang="en-US" sz="2800" dirty="0">
                <a:solidFill>
                  <a:schemeClr val="bg1"/>
                </a:solidFill>
              </a:rPr>
              <a:t>2 </a:t>
            </a:r>
            <a:r>
              <a:rPr lang="en-US" sz="2800" dirty="0" smtClean="0">
                <a:solidFill>
                  <a:schemeClr val="bg1"/>
                </a:solidFill>
              </a:rPr>
              <a:t>Re(6 </a:t>
            </a:r>
            <a:r>
              <a:rPr lang="en-US" sz="2800" dirty="0">
                <a:solidFill>
                  <a:schemeClr val="bg1"/>
                </a:solidFill>
              </a:rPr>
              <a:t>&amp; 15 MV)</a:t>
            </a:r>
          </a:p>
          <a:p>
            <a:r>
              <a:rPr lang="en-CA" sz="2800" dirty="0">
                <a:solidFill>
                  <a:schemeClr val="bg1"/>
                </a:solidFill>
              </a:rPr>
              <a:t>12 sets of </a:t>
            </a:r>
            <a:r>
              <a:rPr lang="en-CA" sz="2800" dirty="0" smtClean="0">
                <a:solidFill>
                  <a:schemeClr val="bg1"/>
                </a:solidFill>
              </a:rPr>
              <a:t>generated </a:t>
            </a:r>
            <a:r>
              <a:rPr lang="en-CA" sz="2800" dirty="0">
                <a:solidFill>
                  <a:schemeClr val="bg1"/>
                </a:solidFill>
              </a:rPr>
              <a:t>deviated profiles (</a:t>
            </a:r>
            <a:r>
              <a:rPr lang="en-CA" sz="2000" dirty="0">
                <a:solidFill>
                  <a:schemeClr val="bg1"/>
                </a:solidFill>
              </a:rPr>
              <a:t>each set has 6 models which produces deviations in 1 specific region of the dose profiles</a:t>
            </a:r>
            <a:r>
              <a:rPr lang="en-CA" sz="2800" dirty="0">
                <a:solidFill>
                  <a:schemeClr val="bg1"/>
                </a:solidFill>
              </a:rPr>
              <a:t>)</a:t>
            </a:r>
          </a:p>
        </p:txBody>
      </p:sp>
      <p:sp>
        <p:nvSpPr>
          <p:cNvPr id="56" name="Footer Placeholder 55"/>
          <p:cNvSpPr>
            <a:spLocks noGrp="1"/>
          </p:cNvSpPr>
          <p:nvPr>
            <p:ph type="ftr" sz="quarter" idx="16"/>
          </p:nvPr>
        </p:nvSpPr>
        <p:spPr/>
        <p:txBody>
          <a:bodyPr/>
          <a:lstStyle/>
          <a:p>
            <a:r>
              <a:rPr lang="es-ES" smtClean="0"/>
              <a:t>XII Mexican Symposium on Medical Physics, HARAO, Oaxaca Mexico, 16-18 Marzo 2012</a:t>
            </a:r>
            <a:endParaRPr lang="en-US"/>
          </a:p>
        </p:txBody>
      </p:sp>
      <p:sp>
        <p:nvSpPr>
          <p:cNvPr id="82987" name="Rectangle 43"/>
          <p:cNvSpPr>
            <a:spLocks noGrp="1" noChangeArrowheads="1"/>
          </p:cNvSpPr>
          <p:nvPr>
            <p:ph type="title"/>
          </p:nvPr>
        </p:nvSpPr>
        <p:spPr>
          <a:xfrm>
            <a:off x="381000" y="609600"/>
            <a:ext cx="8229600" cy="914400"/>
          </a:xfrm>
        </p:spPr>
        <p:txBody>
          <a:bodyPr/>
          <a:lstStyle/>
          <a:p>
            <a:r>
              <a:rPr lang="en-CA" dirty="0"/>
              <a:t>The beam models</a:t>
            </a:r>
            <a:endParaRPr lang="en-US" dirty="0"/>
          </a:p>
        </p:txBody>
      </p:sp>
      <p:sp>
        <p:nvSpPr>
          <p:cNvPr id="82988" name="Line 44"/>
          <p:cNvSpPr>
            <a:spLocks noChangeShapeType="1"/>
          </p:cNvSpPr>
          <p:nvPr/>
        </p:nvSpPr>
        <p:spPr bwMode="auto">
          <a:xfrm flipH="1">
            <a:off x="8172450" y="4495800"/>
            <a:ext cx="360363" cy="0"/>
          </a:xfrm>
          <a:prstGeom prst="line">
            <a:avLst/>
          </a:prstGeom>
          <a:noFill/>
          <a:ln w="57150">
            <a:solidFill>
              <a:schemeClr val="accent2"/>
            </a:solidFill>
            <a:round/>
            <a:headEnd/>
            <a:tailEnd type="triangle" w="med" len="med"/>
          </a:ln>
          <a:effectLst/>
        </p:spPr>
        <p:txBody>
          <a:bodyPr/>
          <a:lstStyle/>
          <a:p>
            <a:endParaRPr lang="en-US"/>
          </a:p>
        </p:txBody>
      </p:sp>
      <p:grpSp>
        <p:nvGrpSpPr>
          <p:cNvPr id="11" name="Group 45"/>
          <p:cNvGrpSpPr>
            <a:grpSpLocks/>
          </p:cNvGrpSpPr>
          <p:nvPr/>
        </p:nvGrpSpPr>
        <p:grpSpPr bwMode="auto">
          <a:xfrm>
            <a:off x="1908175" y="4727575"/>
            <a:ext cx="287338" cy="717550"/>
            <a:chOff x="1111" y="2841"/>
            <a:chExt cx="181" cy="452"/>
          </a:xfrm>
        </p:grpSpPr>
        <p:sp>
          <p:nvSpPr>
            <p:cNvPr id="82990" name="Line 46"/>
            <p:cNvSpPr>
              <a:spLocks noChangeShapeType="1"/>
            </p:cNvSpPr>
            <p:nvPr/>
          </p:nvSpPr>
          <p:spPr bwMode="auto">
            <a:xfrm>
              <a:off x="1202" y="2841"/>
              <a:ext cx="0" cy="182"/>
            </a:xfrm>
            <a:prstGeom prst="line">
              <a:avLst/>
            </a:prstGeom>
            <a:noFill/>
            <a:ln w="28575">
              <a:solidFill>
                <a:schemeClr val="accent2"/>
              </a:solidFill>
              <a:round/>
              <a:headEnd/>
              <a:tailEnd type="triangle" w="med" len="med"/>
            </a:ln>
            <a:effectLst/>
          </p:spPr>
          <p:txBody>
            <a:bodyPr/>
            <a:lstStyle/>
            <a:p>
              <a:endParaRPr lang="en-US"/>
            </a:p>
          </p:txBody>
        </p:sp>
        <p:sp>
          <p:nvSpPr>
            <p:cNvPr id="82991" name="Line 47"/>
            <p:cNvSpPr>
              <a:spLocks noChangeShapeType="1"/>
            </p:cNvSpPr>
            <p:nvPr/>
          </p:nvSpPr>
          <p:spPr bwMode="auto">
            <a:xfrm flipV="1">
              <a:off x="1202" y="3067"/>
              <a:ext cx="0" cy="226"/>
            </a:xfrm>
            <a:prstGeom prst="line">
              <a:avLst/>
            </a:prstGeom>
            <a:noFill/>
            <a:ln w="28575">
              <a:solidFill>
                <a:schemeClr val="accent2"/>
              </a:solidFill>
              <a:round/>
              <a:headEnd/>
              <a:tailEnd type="triangle" w="med" len="med"/>
            </a:ln>
            <a:effectLst/>
          </p:spPr>
          <p:txBody>
            <a:bodyPr/>
            <a:lstStyle/>
            <a:p>
              <a:endParaRPr lang="en-US"/>
            </a:p>
          </p:txBody>
        </p:sp>
        <p:sp>
          <p:nvSpPr>
            <p:cNvPr id="82992" name="Line 48"/>
            <p:cNvSpPr>
              <a:spLocks noChangeShapeType="1"/>
            </p:cNvSpPr>
            <p:nvPr/>
          </p:nvSpPr>
          <p:spPr bwMode="auto">
            <a:xfrm>
              <a:off x="1111" y="3022"/>
              <a:ext cx="181" cy="0"/>
            </a:xfrm>
            <a:prstGeom prst="line">
              <a:avLst/>
            </a:prstGeom>
            <a:noFill/>
            <a:ln w="9525">
              <a:solidFill>
                <a:schemeClr val="accent2"/>
              </a:solidFill>
              <a:round/>
              <a:headEnd/>
              <a:tailEnd/>
            </a:ln>
            <a:effectLst/>
          </p:spPr>
          <p:txBody>
            <a:bodyPr/>
            <a:lstStyle/>
            <a:p>
              <a:endParaRPr lang="en-US"/>
            </a:p>
          </p:txBody>
        </p:sp>
        <p:sp>
          <p:nvSpPr>
            <p:cNvPr id="82993" name="Line 49"/>
            <p:cNvSpPr>
              <a:spLocks noChangeShapeType="1"/>
            </p:cNvSpPr>
            <p:nvPr/>
          </p:nvSpPr>
          <p:spPr bwMode="auto">
            <a:xfrm>
              <a:off x="1111" y="3067"/>
              <a:ext cx="181" cy="0"/>
            </a:xfrm>
            <a:prstGeom prst="line">
              <a:avLst/>
            </a:prstGeom>
            <a:noFill/>
            <a:ln w="9525">
              <a:solidFill>
                <a:schemeClr val="accent2"/>
              </a:solidFill>
              <a:round/>
              <a:headEnd/>
              <a:tailEnd/>
            </a:ln>
            <a:effectLst/>
          </p:spPr>
          <p:txBody>
            <a:bodyPr/>
            <a:lstStyle/>
            <a:p>
              <a:endParaRPr lang="en-US"/>
            </a:p>
          </p:txBody>
        </p:sp>
      </p:grpSp>
      <p:grpSp>
        <p:nvGrpSpPr>
          <p:cNvPr id="12" name="Group 50"/>
          <p:cNvGrpSpPr>
            <a:grpSpLocks/>
          </p:cNvGrpSpPr>
          <p:nvPr/>
        </p:nvGrpSpPr>
        <p:grpSpPr bwMode="auto">
          <a:xfrm rot="5400000">
            <a:off x="4499769" y="5734844"/>
            <a:ext cx="287338" cy="717550"/>
            <a:chOff x="1111" y="2841"/>
            <a:chExt cx="181" cy="452"/>
          </a:xfrm>
        </p:grpSpPr>
        <p:sp>
          <p:nvSpPr>
            <p:cNvPr id="82995" name="Line 51"/>
            <p:cNvSpPr>
              <a:spLocks noChangeShapeType="1"/>
            </p:cNvSpPr>
            <p:nvPr/>
          </p:nvSpPr>
          <p:spPr bwMode="auto">
            <a:xfrm>
              <a:off x="1202" y="2841"/>
              <a:ext cx="0" cy="182"/>
            </a:xfrm>
            <a:prstGeom prst="line">
              <a:avLst/>
            </a:prstGeom>
            <a:noFill/>
            <a:ln w="28575">
              <a:solidFill>
                <a:schemeClr val="accent2"/>
              </a:solidFill>
              <a:round/>
              <a:headEnd/>
              <a:tailEnd type="triangle" w="med" len="med"/>
            </a:ln>
            <a:effectLst/>
          </p:spPr>
          <p:txBody>
            <a:bodyPr/>
            <a:lstStyle/>
            <a:p>
              <a:endParaRPr lang="en-US"/>
            </a:p>
          </p:txBody>
        </p:sp>
        <p:sp>
          <p:nvSpPr>
            <p:cNvPr id="82996" name="Line 52"/>
            <p:cNvSpPr>
              <a:spLocks noChangeShapeType="1"/>
            </p:cNvSpPr>
            <p:nvPr/>
          </p:nvSpPr>
          <p:spPr bwMode="auto">
            <a:xfrm flipV="1">
              <a:off x="1202" y="3067"/>
              <a:ext cx="0" cy="226"/>
            </a:xfrm>
            <a:prstGeom prst="line">
              <a:avLst/>
            </a:prstGeom>
            <a:noFill/>
            <a:ln w="28575">
              <a:solidFill>
                <a:schemeClr val="accent2"/>
              </a:solidFill>
              <a:round/>
              <a:headEnd/>
              <a:tailEnd type="triangle" w="med" len="med"/>
            </a:ln>
            <a:effectLst/>
          </p:spPr>
          <p:txBody>
            <a:bodyPr/>
            <a:lstStyle/>
            <a:p>
              <a:endParaRPr lang="en-US"/>
            </a:p>
          </p:txBody>
        </p:sp>
        <p:sp>
          <p:nvSpPr>
            <p:cNvPr id="82997" name="Line 53"/>
            <p:cNvSpPr>
              <a:spLocks noChangeShapeType="1"/>
            </p:cNvSpPr>
            <p:nvPr/>
          </p:nvSpPr>
          <p:spPr bwMode="auto">
            <a:xfrm>
              <a:off x="1111" y="3022"/>
              <a:ext cx="181" cy="0"/>
            </a:xfrm>
            <a:prstGeom prst="line">
              <a:avLst/>
            </a:prstGeom>
            <a:noFill/>
            <a:ln w="9525">
              <a:solidFill>
                <a:schemeClr val="accent2"/>
              </a:solidFill>
              <a:round/>
              <a:headEnd/>
              <a:tailEnd/>
            </a:ln>
            <a:effectLst/>
          </p:spPr>
          <p:txBody>
            <a:bodyPr/>
            <a:lstStyle/>
            <a:p>
              <a:endParaRPr lang="en-US"/>
            </a:p>
          </p:txBody>
        </p:sp>
        <p:sp>
          <p:nvSpPr>
            <p:cNvPr id="82998" name="Line 54"/>
            <p:cNvSpPr>
              <a:spLocks noChangeShapeType="1"/>
            </p:cNvSpPr>
            <p:nvPr/>
          </p:nvSpPr>
          <p:spPr bwMode="auto">
            <a:xfrm>
              <a:off x="1111" y="3067"/>
              <a:ext cx="181" cy="0"/>
            </a:xfrm>
            <a:prstGeom prst="line">
              <a:avLst/>
            </a:prstGeom>
            <a:noFill/>
            <a:ln w="9525">
              <a:solidFill>
                <a:schemeClr val="accent2"/>
              </a:solidFill>
              <a:round/>
              <a:headEnd/>
              <a:tailEnd/>
            </a:ln>
            <a:effectLst/>
          </p:spPr>
          <p:txBody>
            <a:bodyPr/>
            <a:lstStyle/>
            <a:p>
              <a:endParaRPr lang="en-US"/>
            </a:p>
          </p:txBody>
        </p:sp>
      </p:grpSp>
      <p:sp>
        <p:nvSpPr>
          <p:cNvPr id="82999" name="Line 55"/>
          <p:cNvSpPr>
            <a:spLocks noChangeShapeType="1"/>
          </p:cNvSpPr>
          <p:nvPr/>
        </p:nvSpPr>
        <p:spPr bwMode="auto">
          <a:xfrm>
            <a:off x="4859338" y="5300663"/>
            <a:ext cx="1944687" cy="0"/>
          </a:xfrm>
          <a:prstGeom prst="line">
            <a:avLst/>
          </a:prstGeom>
          <a:noFill/>
          <a:ln w="28575">
            <a:solidFill>
              <a:schemeClr val="accent2"/>
            </a:solidFill>
            <a:round/>
            <a:headEnd type="triangle" w="med" len="med"/>
            <a:tailEnd type="triangle" w="med" len="med"/>
          </a:ln>
          <a:effectLst/>
        </p:spPr>
        <p:txBody>
          <a:bodyPr/>
          <a:lstStyle/>
          <a:p>
            <a:endParaRPr lang="en-US"/>
          </a:p>
        </p:txBody>
      </p:sp>
      <p:sp>
        <p:nvSpPr>
          <p:cNvPr id="57" name="Footer Placeholder 10"/>
          <p:cNvSpPr txBox="1">
            <a:spLocks/>
          </p:cNvSpPr>
          <p:nvPr/>
        </p:nvSpPr>
        <p:spPr>
          <a:xfrm>
            <a:off x="457200" y="152400"/>
            <a:ext cx="8153400" cy="384048"/>
          </a:xfrm>
          <a:prstGeom prst="rect">
            <a:avLst/>
          </a:prstGeom>
        </p:spPr>
        <p:txBody>
          <a:bodyPr vert="horz" anchor="ctr" anchorCtr="0"/>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S" sz="1600" b="1" i="1" u="none" strike="noStrike" kern="1200" cap="none" spc="0" normalizeH="0" baseline="0" noProof="0" smtClean="0">
                <a:ln>
                  <a:noFill/>
                </a:ln>
                <a:solidFill>
                  <a:schemeClr val="tx2"/>
                </a:solidFill>
                <a:effectLst/>
                <a:uLnTx/>
                <a:uFillTx/>
                <a:latin typeface="Times New Roman" pitchFamily="18" charset="0"/>
                <a:ea typeface="+mn-ea"/>
                <a:cs typeface="+mn-cs"/>
              </a:rPr>
              <a:t>XII Mexican Symposium on Medical Physics, HARAO, Oaxaca Mexico, 16-18 Marzo 2012</a:t>
            </a:r>
            <a:endParaRPr kumimoji="0" lang="en-US" sz="1600" b="1" i="1"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9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9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1" nodeType="clickEffect">
                                  <p:stCondLst>
                                    <p:cond delay="0"/>
                                  </p:stCondLst>
                                  <p:childTnLst>
                                    <p:animMotion origin="layout" path="M 0.00399 4.07407E-6 L 0.00399 0.04213 " pathEditMode="relative" rAng="0" ptsTypes="AA">
                                      <p:cBhvr>
                                        <p:cTn id="16" dur="500" fill="hold"/>
                                        <p:tgtEl>
                                          <p:spTgt spid="82988"/>
                                        </p:tgtEl>
                                        <p:attrNameLst>
                                          <p:attrName>ppt_x</p:attrName>
                                          <p:attrName>ppt_y</p:attrName>
                                        </p:attrNameLst>
                                      </p:cBhvr>
                                      <p:rCtr x="0" y="21"/>
                                    </p:animMotion>
                                  </p:childTnLst>
                                </p:cTn>
                              </p:par>
                              <p:par>
                                <p:cTn id="17" presetID="0" presetClass="path" presetSubtype="0" accel="50000" decel="50000" fill="hold" nodeType="withEffect">
                                  <p:stCondLst>
                                    <p:cond delay="0"/>
                                  </p:stCondLst>
                                  <p:childTnLst>
                                    <p:animMotion origin="layout" path="M 4.44444E-6 -0.00023 L -0.09445 -0.0632 " pathEditMode="relative" ptsTypes="AA">
                                      <p:cBhvr>
                                        <p:cTn id="18" dur="500" fill="hold"/>
                                        <p:tgtEl>
                                          <p:spTgt spid="11"/>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2" nodeType="clickEffect">
                                  <p:stCondLst>
                                    <p:cond delay="0"/>
                                  </p:stCondLst>
                                  <p:childTnLst>
                                    <p:animMotion origin="layout" path="M 0.00399 0.04213 L 0.00399 0.08402 " pathEditMode="relative" ptsTypes="AA">
                                      <p:cBhvr>
                                        <p:cTn id="22" dur="500" fill="hold"/>
                                        <p:tgtEl>
                                          <p:spTgt spid="82988"/>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09445 -0.0632 L 0.3309 -0.09468 " pathEditMode="relative" rAng="0" ptsTypes="AA">
                                      <p:cBhvr>
                                        <p:cTn id="24" dur="500" fill="hold"/>
                                        <p:tgtEl>
                                          <p:spTgt spid="11"/>
                                        </p:tgtEl>
                                        <p:attrNameLst>
                                          <p:attrName>ppt_x</p:attrName>
                                          <p:attrName>ppt_y</p:attrName>
                                        </p:attrNameLst>
                                      </p:cBhvr>
                                      <p:rCtr x="213" y="-16"/>
                                    </p:animMotion>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3" nodeType="clickEffect">
                                  <p:stCondLst>
                                    <p:cond delay="0"/>
                                  </p:stCondLst>
                                  <p:childTnLst>
                                    <p:animMotion origin="layout" path="M 0.00399 0.08402 L 0.00399 0.12615 " pathEditMode="relative" rAng="0" ptsTypes="AA">
                                      <p:cBhvr>
                                        <p:cTn id="28" dur="500" fill="hold"/>
                                        <p:tgtEl>
                                          <p:spTgt spid="82988"/>
                                        </p:tgtEl>
                                        <p:attrNameLst>
                                          <p:attrName>ppt_x</p:attrName>
                                          <p:attrName>ppt_y</p:attrName>
                                        </p:attrNameLst>
                                      </p:cBhvr>
                                      <p:rCtr x="0" y="21"/>
                                    </p:animMotion>
                                  </p:childTnLst>
                                </p:cTn>
                              </p:par>
                              <p:par>
                                <p:cTn id="29" presetID="0" presetClass="path" presetSubtype="0" accel="50000" decel="50000" fill="hold" nodeType="withEffect">
                                  <p:stCondLst>
                                    <p:cond delay="0"/>
                                  </p:stCondLst>
                                  <p:childTnLst>
                                    <p:animMotion origin="layout" path="M 0.3309 -0.09468 L 0.2835 0.1574 " pathEditMode="relative" rAng="0" ptsTypes="AA">
                                      <p:cBhvr>
                                        <p:cTn id="30" dur="500" fill="hold"/>
                                        <p:tgtEl>
                                          <p:spTgt spid="11"/>
                                        </p:tgtEl>
                                        <p:attrNameLst>
                                          <p:attrName>ppt_x</p:attrName>
                                          <p:attrName>ppt_y</p:attrName>
                                        </p:attrNameLst>
                                      </p:cBhvr>
                                      <p:rCtr x="-24" y="126"/>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4" nodeType="clickEffect">
                                  <p:stCondLst>
                                    <p:cond delay="0"/>
                                  </p:stCondLst>
                                  <p:childTnLst>
                                    <p:animMotion origin="layout" path="M 0.00399 0.12615 L 0.00399 0.16805 " pathEditMode="relative" rAng="0" ptsTypes="AA">
                                      <p:cBhvr>
                                        <p:cTn id="34" dur="500" fill="hold"/>
                                        <p:tgtEl>
                                          <p:spTgt spid="82988"/>
                                        </p:tgtEl>
                                        <p:attrNameLst>
                                          <p:attrName>ppt_x</p:attrName>
                                          <p:attrName>ppt_y</p:attrName>
                                        </p:attrNameLst>
                                      </p:cBhvr>
                                      <p:rCtr x="0" y="21"/>
                                    </p:animMotion>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0" presetClass="path" presetSubtype="0" accel="50000" decel="50000" fill="hold" nodeType="withEffect">
                                  <p:stCondLst>
                                    <p:cond delay="0"/>
                                  </p:stCondLst>
                                  <p:childTnLst>
                                    <p:animMotion origin="layout" path="M -2.5E-6 0.01065 L 0.0158 -0.05232 " pathEditMode="relative" rAng="0" ptsTypes="AA">
                                      <p:cBhvr>
                                        <p:cTn id="40" dur="500" fill="hold"/>
                                        <p:tgtEl>
                                          <p:spTgt spid="12"/>
                                        </p:tgtEl>
                                        <p:attrNameLst>
                                          <p:attrName>ppt_x</p:attrName>
                                          <p:attrName>ppt_y</p:attrName>
                                        </p:attrNameLst>
                                      </p:cBhvr>
                                      <p:rCtr x="8" y="-31"/>
                                    </p:animMotion>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5" nodeType="clickEffect">
                                  <p:stCondLst>
                                    <p:cond delay="0"/>
                                  </p:stCondLst>
                                  <p:childTnLst>
                                    <p:animMotion origin="layout" path="M 0.00399 0.16805 L 0.00399 0.21018 " pathEditMode="relative" rAng="0" ptsTypes="AA">
                                      <p:cBhvr>
                                        <p:cTn id="44" dur="500" fill="hold"/>
                                        <p:tgtEl>
                                          <p:spTgt spid="82988"/>
                                        </p:tgtEl>
                                        <p:attrNameLst>
                                          <p:attrName>ppt_x</p:attrName>
                                          <p:attrName>ppt_y</p:attrName>
                                        </p:attrNameLst>
                                      </p:cBhvr>
                                      <p:rCtr x="0" y="21"/>
                                    </p:animMotion>
                                  </p:childTnLst>
                                </p:cTn>
                              </p:par>
                              <p:par>
                                <p:cTn id="45" presetID="1" presetClass="exit" presetSubtype="0" fill="hold" nodeType="withEffect">
                                  <p:stCondLst>
                                    <p:cond delay="0"/>
                                  </p:stCondLst>
                                  <p:childTnLst>
                                    <p:set>
                                      <p:cBhvr>
                                        <p:cTn id="46" dur="1" fill="hold">
                                          <p:stCondLst>
                                            <p:cond delay="0"/>
                                          </p:stCondLst>
                                        </p:cTn>
                                        <p:tgtEl>
                                          <p:spTgt spid="12"/>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8299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82980"/>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0"/>
                                        </p:tgtEl>
                                        <p:attrNameLst>
                                          <p:attrName>style.visibility</p:attrName>
                                        </p:attrNameLst>
                                      </p:cBhvr>
                                      <p:to>
                                        <p:strVal val="hidden"/>
                                      </p:to>
                                    </p:set>
                                  </p:childTnLst>
                                </p:cTn>
                              </p:par>
                              <p:par>
                                <p:cTn id="55" presetID="1" presetClass="exit" presetSubtype="0" fill="hold" grpId="6" nodeType="withEffect">
                                  <p:stCondLst>
                                    <p:cond delay="0"/>
                                  </p:stCondLst>
                                  <p:childTnLst>
                                    <p:set>
                                      <p:cBhvr>
                                        <p:cTn id="56" dur="1" fill="hold">
                                          <p:stCondLst>
                                            <p:cond delay="0"/>
                                          </p:stCondLst>
                                        </p:cTn>
                                        <p:tgtEl>
                                          <p:spTgt spid="8298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1"/>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2"/>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82999"/>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80" grpId="0" animBg="1"/>
      <p:bldP spid="82980" grpId="1" animBg="1"/>
      <p:bldP spid="82988" grpId="0" animBg="1"/>
      <p:bldP spid="82988" grpId="1" animBg="1"/>
      <p:bldP spid="82988" grpId="2" animBg="1"/>
      <p:bldP spid="82988" grpId="3" animBg="1"/>
      <p:bldP spid="82988" grpId="4" animBg="1"/>
      <p:bldP spid="82988" grpId="5" animBg="1"/>
      <p:bldP spid="82988" grpId="6" animBg="1"/>
      <p:bldP spid="82999" grpId="0" animBg="1"/>
      <p:bldP spid="82999"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16"/>
          </p:nvPr>
        </p:nvSpPr>
        <p:spPr>
          <a:xfrm>
            <a:off x="457200" y="152400"/>
            <a:ext cx="81534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84994" name="Rectangle 2"/>
          <p:cNvSpPr>
            <a:spLocks noGrp="1" noChangeArrowheads="1"/>
          </p:cNvSpPr>
          <p:nvPr>
            <p:ph type="title"/>
          </p:nvPr>
        </p:nvSpPr>
        <p:spPr>
          <a:xfrm>
            <a:off x="457200" y="609600"/>
            <a:ext cx="8229600" cy="762000"/>
          </a:xfrm>
        </p:spPr>
        <p:txBody>
          <a:bodyPr/>
          <a:lstStyle/>
          <a:p>
            <a:r>
              <a:rPr lang="en-CA" dirty="0"/>
              <a:t>3DCRT plans</a:t>
            </a:r>
            <a:endParaRPr lang="en-US" dirty="0"/>
          </a:p>
        </p:txBody>
      </p:sp>
      <p:pic>
        <p:nvPicPr>
          <p:cNvPr id="84995" name="Picture 3" descr="prostateplan"/>
          <p:cNvPicPr>
            <a:picLocks noChangeAspect="1" noChangeArrowheads="1"/>
          </p:cNvPicPr>
          <p:nvPr/>
        </p:nvPicPr>
        <p:blipFill>
          <a:blip r:embed="rId3" cstate="print">
            <a:lum contrast="18000"/>
          </a:blip>
          <a:srcRect/>
          <a:stretch>
            <a:fillRect/>
          </a:stretch>
        </p:blipFill>
        <p:spPr bwMode="auto">
          <a:xfrm>
            <a:off x="1619250" y="1412875"/>
            <a:ext cx="2232025" cy="1814513"/>
          </a:xfrm>
          <a:prstGeom prst="rect">
            <a:avLst/>
          </a:prstGeom>
          <a:noFill/>
        </p:spPr>
      </p:pic>
      <p:pic>
        <p:nvPicPr>
          <p:cNvPr id="84996" name="Picture 4" descr="breast"/>
          <p:cNvPicPr>
            <a:picLocks noChangeAspect="1" noChangeArrowheads="1"/>
          </p:cNvPicPr>
          <p:nvPr/>
        </p:nvPicPr>
        <p:blipFill>
          <a:blip r:embed="rId4" cstate="print">
            <a:lum bright="24000" contrast="36000"/>
          </a:blip>
          <a:srcRect/>
          <a:stretch>
            <a:fillRect/>
          </a:stretch>
        </p:blipFill>
        <p:spPr bwMode="auto">
          <a:xfrm>
            <a:off x="1619250" y="4005263"/>
            <a:ext cx="2232025" cy="2058987"/>
          </a:xfrm>
          <a:prstGeom prst="rect">
            <a:avLst/>
          </a:prstGeom>
          <a:noFill/>
        </p:spPr>
      </p:pic>
      <p:pic>
        <p:nvPicPr>
          <p:cNvPr id="84997" name="Picture 5" descr="Brainplan"/>
          <p:cNvPicPr>
            <a:picLocks noChangeAspect="1" noChangeArrowheads="1"/>
          </p:cNvPicPr>
          <p:nvPr/>
        </p:nvPicPr>
        <p:blipFill>
          <a:blip r:embed="rId5" cstate="print">
            <a:lum bright="-18000" contrast="24000"/>
          </a:blip>
          <a:srcRect b="3423"/>
          <a:stretch>
            <a:fillRect/>
          </a:stretch>
        </p:blipFill>
        <p:spPr bwMode="auto">
          <a:xfrm>
            <a:off x="5435600" y="4005263"/>
            <a:ext cx="2232025" cy="2016125"/>
          </a:xfrm>
          <a:prstGeom prst="rect">
            <a:avLst/>
          </a:prstGeom>
          <a:noFill/>
        </p:spPr>
      </p:pic>
      <p:pic>
        <p:nvPicPr>
          <p:cNvPr id="84998" name="Picture 6" descr="Lungplan"/>
          <p:cNvPicPr>
            <a:picLocks noChangeAspect="1" noChangeArrowheads="1"/>
          </p:cNvPicPr>
          <p:nvPr/>
        </p:nvPicPr>
        <p:blipFill>
          <a:blip r:embed="rId6" cstate="print">
            <a:lum bright="-12000" contrast="24000"/>
          </a:blip>
          <a:srcRect b="6821"/>
          <a:stretch>
            <a:fillRect/>
          </a:stretch>
        </p:blipFill>
        <p:spPr bwMode="auto">
          <a:xfrm>
            <a:off x="5435600" y="1412875"/>
            <a:ext cx="2232025" cy="1800225"/>
          </a:xfrm>
          <a:prstGeom prst="rect">
            <a:avLst/>
          </a:prstGeom>
          <a:noFill/>
        </p:spPr>
      </p:pic>
      <p:sp>
        <p:nvSpPr>
          <p:cNvPr id="84999" name="Rectangle 7"/>
          <p:cNvSpPr>
            <a:spLocks noChangeArrowheads="1"/>
          </p:cNvSpPr>
          <p:nvPr/>
        </p:nvSpPr>
        <p:spPr bwMode="auto">
          <a:xfrm>
            <a:off x="1476375" y="3141663"/>
            <a:ext cx="2459038" cy="641350"/>
          </a:xfrm>
          <a:prstGeom prst="rect">
            <a:avLst/>
          </a:prstGeom>
          <a:noFill/>
          <a:ln w="9525">
            <a:noFill/>
            <a:miter lim="800000"/>
            <a:headEnd/>
            <a:tailEnd/>
          </a:ln>
          <a:effectLst/>
        </p:spPr>
        <p:txBody>
          <a:bodyPr wrap="none" anchor="ctr">
            <a:spAutoFit/>
          </a:bodyPr>
          <a:lstStyle/>
          <a:p>
            <a:pPr algn="ctr" eaLnBrk="1" hangingPunct="1"/>
            <a:r>
              <a:rPr lang="en-US" sz="1800">
                <a:latin typeface="Tahoma" pitchFamily="34" charset="0"/>
              </a:rPr>
              <a:t>4-field conformal plan </a:t>
            </a:r>
          </a:p>
          <a:p>
            <a:pPr algn="ctr" eaLnBrk="1" hangingPunct="1"/>
            <a:r>
              <a:rPr lang="en-US" sz="1800">
                <a:latin typeface="Tahoma" pitchFamily="34" charset="0"/>
              </a:rPr>
              <a:t>(15 MV beams) </a:t>
            </a:r>
          </a:p>
        </p:txBody>
      </p:sp>
      <p:sp>
        <p:nvSpPr>
          <p:cNvPr id="85000" name="Rectangle 8"/>
          <p:cNvSpPr>
            <a:spLocks noChangeArrowheads="1"/>
          </p:cNvSpPr>
          <p:nvPr/>
        </p:nvSpPr>
        <p:spPr bwMode="auto">
          <a:xfrm>
            <a:off x="5219700" y="3141663"/>
            <a:ext cx="2584450" cy="641350"/>
          </a:xfrm>
          <a:prstGeom prst="rect">
            <a:avLst/>
          </a:prstGeom>
          <a:noFill/>
          <a:ln w="9525">
            <a:noFill/>
            <a:miter lim="800000"/>
            <a:headEnd/>
            <a:tailEnd/>
          </a:ln>
          <a:effectLst/>
        </p:spPr>
        <p:txBody>
          <a:bodyPr wrap="none">
            <a:spAutoFit/>
          </a:bodyPr>
          <a:lstStyle/>
          <a:p>
            <a:pPr algn="ctr" eaLnBrk="1" hangingPunct="1"/>
            <a:r>
              <a:rPr lang="en-US" sz="1800">
                <a:latin typeface="Tahoma" pitchFamily="34" charset="0"/>
              </a:rPr>
              <a:t>3-4 field conformal plan</a:t>
            </a:r>
          </a:p>
          <a:p>
            <a:pPr algn="ctr" eaLnBrk="1" hangingPunct="1"/>
            <a:r>
              <a:rPr lang="en-US" sz="1800">
                <a:latin typeface="Tahoma" pitchFamily="34" charset="0"/>
              </a:rPr>
              <a:t>(6 MV beams)</a:t>
            </a:r>
          </a:p>
        </p:txBody>
      </p:sp>
      <p:sp>
        <p:nvSpPr>
          <p:cNvPr id="85001" name="Rectangle 9"/>
          <p:cNvSpPr>
            <a:spLocks noChangeArrowheads="1"/>
          </p:cNvSpPr>
          <p:nvPr/>
        </p:nvSpPr>
        <p:spPr bwMode="auto">
          <a:xfrm>
            <a:off x="5292725" y="5949950"/>
            <a:ext cx="2584450" cy="641350"/>
          </a:xfrm>
          <a:prstGeom prst="rect">
            <a:avLst/>
          </a:prstGeom>
          <a:noFill/>
          <a:ln w="9525">
            <a:noFill/>
            <a:miter lim="800000"/>
            <a:headEnd/>
            <a:tailEnd/>
          </a:ln>
          <a:effectLst/>
        </p:spPr>
        <p:txBody>
          <a:bodyPr wrap="none">
            <a:spAutoFit/>
          </a:bodyPr>
          <a:lstStyle/>
          <a:p>
            <a:pPr algn="ctr" eaLnBrk="1" hangingPunct="1"/>
            <a:r>
              <a:rPr lang="en-US" sz="1800">
                <a:latin typeface="Tahoma" pitchFamily="34" charset="0"/>
              </a:rPr>
              <a:t>3-8 field conformal plan</a:t>
            </a:r>
          </a:p>
          <a:p>
            <a:pPr algn="ctr" eaLnBrk="1" hangingPunct="1"/>
            <a:r>
              <a:rPr lang="en-US" sz="1800">
                <a:latin typeface="Tahoma" pitchFamily="34" charset="0"/>
              </a:rPr>
              <a:t>(6 MV beams)</a:t>
            </a:r>
          </a:p>
        </p:txBody>
      </p:sp>
      <p:sp>
        <p:nvSpPr>
          <p:cNvPr id="85002" name="Rectangle 10"/>
          <p:cNvSpPr>
            <a:spLocks noChangeArrowheads="1"/>
          </p:cNvSpPr>
          <p:nvPr/>
        </p:nvSpPr>
        <p:spPr bwMode="auto">
          <a:xfrm>
            <a:off x="1403350" y="5956300"/>
            <a:ext cx="2590800" cy="641350"/>
          </a:xfrm>
          <a:prstGeom prst="rect">
            <a:avLst/>
          </a:prstGeom>
          <a:noFill/>
          <a:ln w="9525">
            <a:noFill/>
            <a:miter lim="800000"/>
            <a:headEnd/>
            <a:tailEnd/>
          </a:ln>
          <a:effectLst/>
        </p:spPr>
        <p:txBody>
          <a:bodyPr anchor="ctr">
            <a:spAutoFit/>
          </a:bodyPr>
          <a:lstStyle/>
          <a:p>
            <a:pPr algn="ctr" eaLnBrk="1" hangingPunct="1"/>
            <a:r>
              <a:rPr lang="en-US" sz="1800">
                <a:latin typeface="Tahoma" pitchFamily="34" charset="0"/>
              </a:rPr>
              <a:t>2-field tangential plan</a:t>
            </a:r>
          </a:p>
          <a:p>
            <a:pPr algn="ctr" eaLnBrk="1" hangingPunct="1"/>
            <a:r>
              <a:rPr lang="en-US" sz="1800">
                <a:latin typeface="Tahoma" pitchFamily="34" charset="0"/>
              </a:rPr>
              <a:t>(6 MV beams) </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57200" y="6203667"/>
            <a:ext cx="82296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87042" name="Rectangle 2"/>
          <p:cNvSpPr>
            <a:spLocks noGrp="1" noChangeArrowheads="1"/>
          </p:cNvSpPr>
          <p:nvPr>
            <p:ph type="title"/>
          </p:nvPr>
        </p:nvSpPr>
        <p:spPr/>
        <p:txBody>
          <a:bodyPr/>
          <a:lstStyle/>
          <a:p>
            <a:r>
              <a:rPr lang="en-CA"/>
              <a:t>Prostate Results</a:t>
            </a:r>
            <a:endParaRPr lang="en-US"/>
          </a:p>
        </p:txBody>
      </p:sp>
      <p:pic>
        <p:nvPicPr>
          <p:cNvPr id="87043" name="Picture 3"/>
          <p:cNvPicPr>
            <a:picLocks noChangeAspect="1" noChangeArrowheads="1"/>
          </p:cNvPicPr>
          <p:nvPr/>
        </p:nvPicPr>
        <p:blipFill>
          <a:blip r:embed="rId4" cstate="print"/>
          <a:srcRect/>
          <a:stretch>
            <a:fillRect/>
          </a:stretch>
        </p:blipFill>
        <p:spPr bwMode="auto">
          <a:xfrm>
            <a:off x="71438" y="2363788"/>
            <a:ext cx="4645025" cy="3225800"/>
          </a:xfrm>
          <a:prstGeom prst="rect">
            <a:avLst/>
          </a:prstGeom>
          <a:noFill/>
          <a:ln w="9525">
            <a:noFill/>
            <a:miter lim="800000"/>
            <a:headEnd/>
            <a:tailEnd/>
          </a:ln>
          <a:effectLst/>
        </p:spPr>
      </p:pic>
      <p:pic>
        <p:nvPicPr>
          <p:cNvPr id="87044" name="Picture 4" descr="dosedist"/>
          <p:cNvPicPr>
            <a:picLocks noChangeAspect="1" noChangeArrowheads="1"/>
          </p:cNvPicPr>
          <p:nvPr/>
        </p:nvPicPr>
        <p:blipFill>
          <a:blip r:embed="rId5" cstate="print">
            <a:lum bright="18000" contrast="42000"/>
          </a:blip>
          <a:srcRect t="18710"/>
          <a:stretch>
            <a:fillRect/>
          </a:stretch>
        </p:blipFill>
        <p:spPr bwMode="auto">
          <a:xfrm>
            <a:off x="6877050" y="674688"/>
            <a:ext cx="1798638" cy="1314450"/>
          </a:xfrm>
          <a:prstGeom prst="rect">
            <a:avLst/>
          </a:prstGeom>
          <a:noFill/>
        </p:spPr>
      </p:pic>
      <p:pic>
        <p:nvPicPr>
          <p:cNvPr id="87045" name="Picture 5"/>
          <p:cNvPicPr>
            <a:picLocks noChangeAspect="1" noChangeArrowheads="1"/>
          </p:cNvPicPr>
          <p:nvPr/>
        </p:nvPicPr>
        <p:blipFill>
          <a:blip r:embed="rId6" cstate="print"/>
          <a:srcRect/>
          <a:stretch>
            <a:fillRect/>
          </a:stretch>
        </p:blipFill>
        <p:spPr bwMode="auto">
          <a:xfrm>
            <a:off x="4572000" y="2349500"/>
            <a:ext cx="4679950" cy="32607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81000" y="6203667"/>
            <a:ext cx="83820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89090" name="Rectangle 2"/>
          <p:cNvSpPr>
            <a:spLocks noGrp="1" noChangeArrowheads="1"/>
          </p:cNvSpPr>
          <p:nvPr>
            <p:ph type="title"/>
          </p:nvPr>
        </p:nvSpPr>
        <p:spPr/>
        <p:txBody>
          <a:bodyPr/>
          <a:lstStyle/>
          <a:p>
            <a:r>
              <a:rPr lang="en-CA"/>
              <a:t>Prostate Results</a:t>
            </a:r>
            <a:endParaRPr lang="en-US"/>
          </a:p>
        </p:txBody>
      </p:sp>
      <p:pic>
        <p:nvPicPr>
          <p:cNvPr id="89091" name="Picture 3" descr="dosedist"/>
          <p:cNvPicPr>
            <a:picLocks noChangeAspect="1" noChangeArrowheads="1"/>
          </p:cNvPicPr>
          <p:nvPr/>
        </p:nvPicPr>
        <p:blipFill>
          <a:blip r:embed="rId4" cstate="print">
            <a:lum bright="18000" contrast="42000"/>
          </a:blip>
          <a:srcRect t="18710"/>
          <a:stretch>
            <a:fillRect/>
          </a:stretch>
        </p:blipFill>
        <p:spPr bwMode="auto">
          <a:xfrm>
            <a:off x="6877050" y="674688"/>
            <a:ext cx="1798638" cy="1314450"/>
          </a:xfrm>
          <a:prstGeom prst="rect">
            <a:avLst/>
          </a:prstGeom>
          <a:noFill/>
        </p:spPr>
      </p:pic>
      <p:pic>
        <p:nvPicPr>
          <p:cNvPr id="89092" name="Picture 4"/>
          <p:cNvPicPr>
            <a:picLocks noChangeAspect="1" noChangeArrowheads="1"/>
          </p:cNvPicPr>
          <p:nvPr/>
        </p:nvPicPr>
        <p:blipFill>
          <a:blip r:embed="rId5" cstate="print"/>
          <a:srcRect/>
          <a:stretch>
            <a:fillRect/>
          </a:stretch>
        </p:blipFill>
        <p:spPr bwMode="auto">
          <a:xfrm>
            <a:off x="4643438" y="2386013"/>
            <a:ext cx="4608512" cy="3348037"/>
          </a:xfrm>
          <a:prstGeom prst="rect">
            <a:avLst/>
          </a:prstGeom>
          <a:noFill/>
          <a:ln w="9525">
            <a:noFill/>
            <a:miter lim="800000"/>
            <a:headEnd/>
            <a:tailEnd/>
          </a:ln>
          <a:effectLst/>
        </p:spPr>
      </p:pic>
      <p:pic>
        <p:nvPicPr>
          <p:cNvPr id="89093" name="Picture 5"/>
          <p:cNvPicPr>
            <a:picLocks noChangeAspect="1" noChangeArrowheads="1"/>
          </p:cNvPicPr>
          <p:nvPr/>
        </p:nvPicPr>
        <p:blipFill>
          <a:blip r:embed="rId6" cstate="print"/>
          <a:srcRect/>
          <a:stretch>
            <a:fillRect/>
          </a:stretch>
        </p:blipFill>
        <p:spPr bwMode="auto">
          <a:xfrm>
            <a:off x="34925" y="2349500"/>
            <a:ext cx="4610100" cy="32734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16"/>
          </p:nvPr>
        </p:nvSpPr>
        <p:spPr>
          <a:xfrm>
            <a:off x="381000" y="6324600"/>
            <a:ext cx="8382000" cy="384048"/>
          </a:xfrm>
        </p:spPr>
        <p:txBody>
          <a:bodyPr/>
          <a:lstStyle/>
          <a:p>
            <a:r>
              <a:rPr lang="es-ES" sz="1600" dirty="0" smtClean="0"/>
              <a:t>XII </a:t>
            </a:r>
            <a:r>
              <a:rPr lang="es-ES" sz="1600" dirty="0" err="1" smtClean="0"/>
              <a:t>Mexican</a:t>
            </a:r>
            <a:r>
              <a:rPr lang="es-ES" sz="1600" dirty="0" smtClean="0"/>
              <a:t> </a:t>
            </a:r>
            <a:r>
              <a:rPr lang="es-ES" sz="1600" dirty="0" err="1" smtClean="0"/>
              <a:t>Symposium</a:t>
            </a:r>
            <a:r>
              <a:rPr lang="es-ES" sz="1600" dirty="0" smtClean="0"/>
              <a:t> </a:t>
            </a:r>
            <a:r>
              <a:rPr lang="es-ES" sz="1600" dirty="0" err="1" smtClean="0"/>
              <a:t>on</a:t>
            </a:r>
            <a:r>
              <a:rPr lang="es-ES" sz="1600" dirty="0" smtClean="0"/>
              <a:t> </a:t>
            </a:r>
            <a:r>
              <a:rPr lang="es-ES" sz="1600" dirty="0" err="1" smtClean="0"/>
              <a:t>Medical</a:t>
            </a:r>
            <a:r>
              <a:rPr lang="es-ES" sz="1600" dirty="0" smtClean="0"/>
              <a:t> </a:t>
            </a:r>
            <a:r>
              <a:rPr lang="es-ES" sz="1600" dirty="0" err="1" smtClean="0"/>
              <a:t>Physics</a:t>
            </a:r>
            <a:r>
              <a:rPr lang="es-ES" sz="1600" dirty="0" smtClean="0"/>
              <a:t>, HARAO, Oaxaca </a:t>
            </a:r>
            <a:r>
              <a:rPr lang="es-ES" sz="1600" dirty="0" err="1" smtClean="0"/>
              <a:t>Mexico</a:t>
            </a:r>
            <a:r>
              <a:rPr lang="es-ES" sz="1600" dirty="0" smtClean="0"/>
              <a:t>, 16-18 Marzo 2012</a:t>
            </a:r>
            <a:endParaRPr lang="en-US" sz="1600" dirty="0"/>
          </a:p>
        </p:txBody>
      </p:sp>
      <p:sp>
        <p:nvSpPr>
          <p:cNvPr id="91138" name="Rectangle 2"/>
          <p:cNvSpPr>
            <a:spLocks noGrp="1" noChangeArrowheads="1"/>
          </p:cNvSpPr>
          <p:nvPr>
            <p:ph type="title"/>
          </p:nvPr>
        </p:nvSpPr>
        <p:spPr/>
        <p:txBody>
          <a:bodyPr/>
          <a:lstStyle/>
          <a:p>
            <a:r>
              <a:rPr lang="en-CA" sz="4100"/>
              <a:t>Venselaar’s tolerances</a:t>
            </a:r>
            <a:r>
              <a:rPr lang="en-CA" sz="4100" b="1" baseline="30000"/>
              <a:t>1</a:t>
            </a:r>
            <a:endParaRPr lang="en-US" sz="4100" b="1" baseline="30000"/>
          </a:p>
        </p:txBody>
      </p:sp>
      <p:pic>
        <p:nvPicPr>
          <p:cNvPr id="91139" name="Picture 3"/>
          <p:cNvPicPr>
            <a:picLocks noChangeAspect="1" noChangeArrowheads="1"/>
          </p:cNvPicPr>
          <p:nvPr/>
        </p:nvPicPr>
        <p:blipFill>
          <a:blip r:embed="rId2" cstate="print"/>
          <a:srcRect/>
          <a:stretch>
            <a:fillRect/>
          </a:stretch>
        </p:blipFill>
        <p:spPr bwMode="auto">
          <a:xfrm>
            <a:off x="4716463" y="2924175"/>
            <a:ext cx="4392612" cy="3044825"/>
          </a:xfrm>
          <a:prstGeom prst="rect">
            <a:avLst/>
          </a:prstGeom>
          <a:noFill/>
          <a:ln w="9525">
            <a:noFill/>
            <a:miter lim="800000"/>
            <a:headEnd/>
            <a:tailEnd/>
          </a:ln>
          <a:effectLst/>
        </p:spPr>
      </p:pic>
      <p:pic>
        <p:nvPicPr>
          <p:cNvPr id="91140" name="Picture 4"/>
          <p:cNvPicPr>
            <a:picLocks noChangeAspect="1" noChangeArrowheads="1"/>
          </p:cNvPicPr>
          <p:nvPr/>
        </p:nvPicPr>
        <p:blipFill>
          <a:blip r:embed="rId3" cstate="print"/>
          <a:srcRect/>
          <a:stretch>
            <a:fillRect/>
          </a:stretch>
        </p:blipFill>
        <p:spPr bwMode="auto">
          <a:xfrm>
            <a:off x="107950" y="2924175"/>
            <a:ext cx="4321175" cy="2982913"/>
          </a:xfrm>
          <a:prstGeom prst="rect">
            <a:avLst/>
          </a:prstGeom>
          <a:noFill/>
          <a:ln w="9525">
            <a:noFill/>
            <a:miter lim="800000"/>
            <a:headEnd/>
            <a:tailEnd/>
          </a:ln>
          <a:effectLst/>
        </p:spPr>
      </p:pic>
      <p:sp>
        <p:nvSpPr>
          <p:cNvPr id="91141" name="AutoShape 5"/>
          <p:cNvSpPr>
            <a:spLocks noChangeArrowheads="1"/>
          </p:cNvSpPr>
          <p:nvPr/>
        </p:nvSpPr>
        <p:spPr bwMode="auto">
          <a:xfrm>
            <a:off x="3779838" y="1557338"/>
            <a:ext cx="2087562" cy="865187"/>
          </a:xfrm>
          <a:custGeom>
            <a:avLst/>
            <a:gdLst>
              <a:gd name="G0" fmla="+- 15730 0 0"/>
              <a:gd name="G1" fmla="+- 6874 0 0"/>
              <a:gd name="G2" fmla="+- 21600 0 6874"/>
              <a:gd name="G3" fmla="+- 10800 0 6874"/>
              <a:gd name="G4" fmla="+- 21600 0 15730"/>
              <a:gd name="G5" fmla="*/ G4 G3 10800"/>
              <a:gd name="G6" fmla="+- 21600 0 G5"/>
              <a:gd name="T0" fmla="*/ 15730 w 21600"/>
              <a:gd name="T1" fmla="*/ 0 h 21600"/>
              <a:gd name="T2" fmla="*/ 0 w 21600"/>
              <a:gd name="T3" fmla="*/ 10800 h 21600"/>
              <a:gd name="T4" fmla="*/ 1573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730" y="0"/>
                </a:moveTo>
                <a:lnTo>
                  <a:pt x="15730" y="6874"/>
                </a:lnTo>
                <a:lnTo>
                  <a:pt x="3375" y="6874"/>
                </a:lnTo>
                <a:lnTo>
                  <a:pt x="3375" y="14726"/>
                </a:lnTo>
                <a:lnTo>
                  <a:pt x="15730" y="14726"/>
                </a:lnTo>
                <a:lnTo>
                  <a:pt x="15730" y="21600"/>
                </a:lnTo>
                <a:lnTo>
                  <a:pt x="21600" y="10800"/>
                </a:lnTo>
                <a:close/>
              </a:path>
              <a:path w="21600" h="21600">
                <a:moveTo>
                  <a:pt x="1350" y="6874"/>
                </a:moveTo>
                <a:lnTo>
                  <a:pt x="1350" y="14726"/>
                </a:lnTo>
                <a:lnTo>
                  <a:pt x="2700" y="14726"/>
                </a:lnTo>
                <a:lnTo>
                  <a:pt x="2700" y="6874"/>
                </a:lnTo>
                <a:close/>
              </a:path>
              <a:path w="21600" h="21600">
                <a:moveTo>
                  <a:pt x="0" y="6874"/>
                </a:moveTo>
                <a:lnTo>
                  <a:pt x="0" y="14726"/>
                </a:lnTo>
                <a:lnTo>
                  <a:pt x="675" y="14726"/>
                </a:lnTo>
                <a:lnTo>
                  <a:pt x="675" y="6874"/>
                </a:lnTo>
                <a:close/>
              </a:path>
            </a:pathLst>
          </a:custGeom>
          <a:solidFill>
            <a:srgbClr val="EFE403"/>
          </a:solidFill>
          <a:ln w="9525">
            <a:solidFill>
              <a:schemeClr val="tx1"/>
            </a:solidFill>
            <a:miter lim="800000"/>
            <a:headEnd/>
            <a:tailEnd/>
          </a:ln>
          <a:effectLst/>
        </p:spPr>
        <p:txBody>
          <a:bodyPr wrap="none" anchor="ctr"/>
          <a:lstStyle/>
          <a:p>
            <a:endParaRPr lang="en-US"/>
          </a:p>
        </p:txBody>
      </p:sp>
      <p:sp>
        <p:nvSpPr>
          <p:cNvPr id="91142" name="Text Box 6"/>
          <p:cNvSpPr txBox="1">
            <a:spLocks noChangeArrowheads="1"/>
          </p:cNvSpPr>
          <p:nvPr/>
        </p:nvSpPr>
        <p:spPr bwMode="auto">
          <a:xfrm>
            <a:off x="914400" y="5867400"/>
            <a:ext cx="7272338" cy="396875"/>
          </a:xfrm>
          <a:prstGeom prst="rect">
            <a:avLst/>
          </a:prstGeom>
          <a:noFill/>
          <a:ln w="9525">
            <a:noFill/>
            <a:miter lim="800000"/>
            <a:headEnd/>
            <a:tailEnd/>
          </a:ln>
          <a:effectLst/>
        </p:spPr>
        <p:txBody>
          <a:bodyPr>
            <a:spAutoFit/>
          </a:bodyPr>
          <a:lstStyle/>
          <a:p>
            <a:pPr eaLnBrk="1" hangingPunct="1">
              <a:spcBef>
                <a:spcPct val="50000"/>
              </a:spcBef>
            </a:pPr>
            <a:r>
              <a:rPr lang="en-US" sz="1000" dirty="0">
                <a:solidFill>
                  <a:schemeClr val="tx2"/>
                </a:solidFill>
                <a:latin typeface="Arial" charset="0"/>
              </a:rPr>
              <a:t>1 </a:t>
            </a:r>
            <a:r>
              <a:rPr lang="en-US" sz="1000" dirty="0" err="1">
                <a:solidFill>
                  <a:schemeClr val="tx2"/>
                </a:solidFill>
                <a:latin typeface="Arial" charset="0"/>
              </a:rPr>
              <a:t>Venselaar</a:t>
            </a:r>
            <a:r>
              <a:rPr lang="en-US" sz="1000" dirty="0">
                <a:solidFill>
                  <a:schemeClr val="tx2"/>
                </a:solidFill>
                <a:latin typeface="Arial" charset="0"/>
              </a:rPr>
              <a:t> et al, "Tolerances for the accuracy in photon beam dose calculation of treatment planning systems," </a:t>
            </a:r>
            <a:r>
              <a:rPr lang="en-US" sz="1000" dirty="0" err="1">
                <a:solidFill>
                  <a:schemeClr val="tx2"/>
                </a:solidFill>
                <a:latin typeface="Arial" charset="0"/>
              </a:rPr>
              <a:t>Radiother</a:t>
            </a:r>
            <a:r>
              <a:rPr lang="en-US" sz="1000" dirty="0">
                <a:solidFill>
                  <a:schemeClr val="tx2"/>
                </a:solidFill>
                <a:latin typeface="Arial" charset="0"/>
              </a:rPr>
              <a:t>.     </a:t>
            </a:r>
            <a:r>
              <a:rPr lang="en-US" sz="1000" dirty="0" err="1">
                <a:solidFill>
                  <a:schemeClr val="tx2"/>
                </a:solidFill>
                <a:latin typeface="Arial" charset="0"/>
              </a:rPr>
              <a:t>Oncol</a:t>
            </a:r>
            <a:r>
              <a:rPr lang="en-US" sz="1000" dirty="0">
                <a:solidFill>
                  <a:schemeClr val="tx2"/>
                </a:solidFill>
                <a:latin typeface="Arial" charset="0"/>
              </a:rPr>
              <a:t>. 60, 191-201 (2001).</a:t>
            </a:r>
          </a:p>
        </p:txBody>
      </p:sp>
      <p:sp>
        <p:nvSpPr>
          <p:cNvPr id="91143" name="Rectangle 7"/>
          <p:cNvSpPr>
            <a:spLocks noChangeArrowheads="1"/>
          </p:cNvSpPr>
          <p:nvPr/>
        </p:nvSpPr>
        <p:spPr bwMode="auto">
          <a:xfrm>
            <a:off x="1042988" y="1557338"/>
            <a:ext cx="2227262" cy="1109662"/>
          </a:xfrm>
          <a:prstGeom prst="rect">
            <a:avLst/>
          </a:prstGeom>
          <a:noFill/>
          <a:ln w="9525">
            <a:noFill/>
            <a:miter lim="800000"/>
            <a:headEnd/>
            <a:tailEnd/>
          </a:ln>
          <a:effectLst/>
        </p:spPr>
        <p:txBody>
          <a:bodyPr/>
          <a:lstStyle/>
          <a:p>
            <a:pPr marL="342900" indent="-342900" algn="ctr">
              <a:lnSpc>
                <a:spcPct val="90000"/>
              </a:lnSpc>
              <a:spcBef>
                <a:spcPct val="20000"/>
              </a:spcBef>
            </a:pPr>
            <a:r>
              <a:rPr lang="en-US" sz="2000"/>
              <a:t>    Tolerances for photon beam modeling</a:t>
            </a:r>
          </a:p>
        </p:txBody>
      </p:sp>
      <p:sp>
        <p:nvSpPr>
          <p:cNvPr id="91144" name="Rectangle 8"/>
          <p:cNvSpPr>
            <a:spLocks noChangeArrowheads="1"/>
          </p:cNvSpPr>
          <p:nvPr/>
        </p:nvSpPr>
        <p:spPr bwMode="auto">
          <a:xfrm>
            <a:off x="5873750" y="1484313"/>
            <a:ext cx="2227263" cy="1079500"/>
          </a:xfrm>
          <a:prstGeom prst="rect">
            <a:avLst/>
          </a:prstGeom>
          <a:noFill/>
          <a:ln w="9525">
            <a:noFill/>
            <a:miter lim="800000"/>
            <a:headEnd/>
            <a:tailEnd/>
          </a:ln>
          <a:effectLst/>
        </p:spPr>
        <p:txBody>
          <a:bodyPr/>
          <a:lstStyle/>
          <a:p>
            <a:pPr marL="342900" indent="-342900" algn="ctr">
              <a:spcBef>
                <a:spcPct val="20000"/>
              </a:spcBef>
            </a:pPr>
            <a:r>
              <a:rPr lang="en-US" sz="2800"/>
              <a:t>Clinical outcome</a:t>
            </a:r>
          </a:p>
        </p:txBody>
      </p:sp>
      <p:pic>
        <p:nvPicPr>
          <p:cNvPr id="91145" name="Picture 9" descr="Brainplan"/>
          <p:cNvPicPr>
            <a:picLocks noChangeAspect="1" noChangeArrowheads="1"/>
          </p:cNvPicPr>
          <p:nvPr/>
        </p:nvPicPr>
        <p:blipFill>
          <a:blip r:embed="rId4" cstate="print">
            <a:lum bright="-18000" contrast="24000"/>
          </a:blip>
          <a:srcRect b="3423"/>
          <a:stretch>
            <a:fillRect/>
          </a:stretch>
        </p:blipFill>
        <p:spPr bwMode="auto">
          <a:xfrm>
            <a:off x="6516688" y="3789363"/>
            <a:ext cx="719137" cy="649287"/>
          </a:xfrm>
          <a:prstGeom prst="rect">
            <a:avLst/>
          </a:prstGeom>
          <a:noFill/>
        </p:spPr>
      </p:pic>
      <p:pic>
        <p:nvPicPr>
          <p:cNvPr id="91146" name="Picture 10" descr="Lungplan"/>
          <p:cNvPicPr>
            <a:picLocks noChangeAspect="1" noChangeArrowheads="1"/>
          </p:cNvPicPr>
          <p:nvPr/>
        </p:nvPicPr>
        <p:blipFill>
          <a:blip r:embed="rId5" cstate="print">
            <a:lum bright="-12000" contrast="24000"/>
          </a:blip>
          <a:srcRect b="6821"/>
          <a:stretch>
            <a:fillRect/>
          </a:stretch>
        </p:blipFill>
        <p:spPr bwMode="auto">
          <a:xfrm>
            <a:off x="1835150" y="3644900"/>
            <a:ext cx="865188" cy="6985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8" name="Rectangle 4"/>
          <p:cNvSpPr>
            <a:spLocks noGrp="1" noChangeArrowheads="1"/>
          </p:cNvSpPr>
          <p:nvPr>
            <p:ph type="title"/>
          </p:nvPr>
        </p:nvSpPr>
        <p:spPr/>
        <p:txBody>
          <a:bodyPr/>
          <a:lstStyle/>
          <a:p>
            <a:pPr eaLnBrk="1" hangingPunct="1"/>
            <a:endParaRPr lang="en-US" smtClean="0"/>
          </a:p>
        </p:txBody>
      </p:sp>
      <p:graphicFrame>
        <p:nvGraphicFramePr>
          <p:cNvPr id="7171" name="Object 3"/>
          <p:cNvGraphicFramePr>
            <a:graphicFrameLocks noChangeAspect="1"/>
          </p:cNvGraphicFramePr>
          <p:nvPr>
            <p:ph idx="1"/>
          </p:nvPr>
        </p:nvGraphicFramePr>
        <p:xfrm>
          <a:off x="638175" y="382588"/>
          <a:ext cx="7804150" cy="6113462"/>
        </p:xfrm>
        <a:graphic>
          <a:graphicData uri="http://schemas.openxmlformats.org/presentationml/2006/ole">
            <p:oleObj spid="_x0000_s940034" name="Worksheet" r:id="rId3" imgW="4600490" imgH="3600450" progId="Excel.Sheet.8">
              <p:embed/>
            </p:oleObj>
          </a:graphicData>
        </a:graphic>
      </p:graphicFrame>
      <p:sp>
        <p:nvSpPr>
          <p:cNvPr id="7175" name="Text Box 7"/>
          <p:cNvSpPr txBox="1">
            <a:spLocks noChangeArrowheads="1"/>
          </p:cNvSpPr>
          <p:nvPr/>
        </p:nvSpPr>
        <p:spPr bwMode="auto">
          <a:xfrm>
            <a:off x="3962400" y="3810000"/>
            <a:ext cx="1600200" cy="304800"/>
          </a:xfrm>
          <a:prstGeom prst="rect">
            <a:avLst/>
          </a:prstGeom>
          <a:noFill/>
          <a:ln w="9525">
            <a:noFill/>
            <a:miter lim="800000"/>
            <a:headEnd/>
            <a:tailEnd/>
          </a:ln>
        </p:spPr>
        <p:txBody>
          <a:bodyPr>
            <a:spAutoFit/>
          </a:bodyPr>
          <a:lstStyle/>
          <a:p>
            <a:pPr>
              <a:spcBef>
                <a:spcPct val="50000"/>
              </a:spcBef>
            </a:pPr>
            <a:r>
              <a:rPr lang="en-US" sz="1400" b="1" dirty="0">
                <a:solidFill>
                  <a:srgbClr val="0000FF"/>
                </a:solidFill>
              </a:rPr>
              <a:t>0.1 R / day</a:t>
            </a:r>
          </a:p>
        </p:txBody>
      </p:sp>
      <p:sp>
        <p:nvSpPr>
          <p:cNvPr id="7176" name="Text Box 8"/>
          <p:cNvSpPr txBox="1">
            <a:spLocks noChangeArrowheads="1"/>
          </p:cNvSpPr>
          <p:nvPr/>
        </p:nvSpPr>
        <p:spPr bwMode="auto">
          <a:xfrm>
            <a:off x="4038600" y="3200400"/>
            <a:ext cx="1752600" cy="304800"/>
          </a:xfrm>
          <a:prstGeom prst="rect">
            <a:avLst/>
          </a:prstGeom>
          <a:noFill/>
          <a:ln w="9525">
            <a:noFill/>
            <a:miter lim="800000"/>
            <a:headEnd/>
            <a:tailEnd/>
          </a:ln>
        </p:spPr>
        <p:txBody>
          <a:bodyPr>
            <a:spAutoFit/>
          </a:bodyPr>
          <a:lstStyle/>
          <a:p>
            <a:pPr>
              <a:spcBef>
                <a:spcPct val="50000"/>
              </a:spcBef>
            </a:pPr>
            <a:r>
              <a:rPr lang="en-US" sz="1400" b="1" dirty="0">
                <a:solidFill>
                  <a:srgbClr val="0000FF"/>
                </a:solidFill>
              </a:rPr>
              <a:t>1 </a:t>
            </a:r>
            <a:r>
              <a:rPr lang="en-US" sz="1400" b="1" dirty="0" err="1">
                <a:solidFill>
                  <a:srgbClr val="0000FF"/>
                </a:solidFill>
              </a:rPr>
              <a:t>mSv</a:t>
            </a:r>
            <a:r>
              <a:rPr lang="en-US" sz="1400" b="1" dirty="0">
                <a:solidFill>
                  <a:srgbClr val="0000FF"/>
                </a:solidFill>
              </a:rPr>
              <a:t> / day</a:t>
            </a:r>
          </a:p>
        </p:txBody>
      </p:sp>
      <p:sp>
        <p:nvSpPr>
          <p:cNvPr id="7177" name="Text Box 9"/>
          <p:cNvSpPr txBox="1">
            <a:spLocks noChangeArrowheads="1"/>
          </p:cNvSpPr>
          <p:nvPr/>
        </p:nvSpPr>
        <p:spPr bwMode="auto">
          <a:xfrm>
            <a:off x="2286000" y="3276600"/>
            <a:ext cx="1143000" cy="304800"/>
          </a:xfrm>
          <a:prstGeom prst="rect">
            <a:avLst/>
          </a:prstGeom>
          <a:noFill/>
          <a:ln w="9525">
            <a:noFill/>
            <a:miter lim="800000"/>
            <a:headEnd/>
            <a:tailEnd/>
          </a:ln>
        </p:spPr>
        <p:txBody>
          <a:bodyPr>
            <a:spAutoFit/>
          </a:bodyPr>
          <a:lstStyle/>
          <a:p>
            <a:pPr>
              <a:spcBef>
                <a:spcPct val="50000"/>
              </a:spcBef>
            </a:pPr>
            <a:r>
              <a:rPr lang="en-US" sz="1400" b="1" dirty="0">
                <a:solidFill>
                  <a:srgbClr val="0000FF"/>
                </a:solidFill>
              </a:rPr>
              <a:t>50 R / exp.</a:t>
            </a:r>
          </a:p>
        </p:txBody>
      </p:sp>
      <p:sp>
        <p:nvSpPr>
          <p:cNvPr id="7178" name="Text Box 10"/>
          <p:cNvSpPr txBox="1">
            <a:spLocks noChangeArrowheads="1"/>
          </p:cNvSpPr>
          <p:nvPr/>
        </p:nvSpPr>
        <p:spPr bwMode="auto">
          <a:xfrm>
            <a:off x="2057400" y="2971800"/>
            <a:ext cx="1752600" cy="304800"/>
          </a:xfrm>
          <a:prstGeom prst="rect">
            <a:avLst/>
          </a:prstGeom>
          <a:noFill/>
          <a:ln w="9525">
            <a:noFill/>
            <a:miter lim="800000"/>
            <a:headEnd/>
            <a:tailEnd/>
          </a:ln>
        </p:spPr>
        <p:txBody>
          <a:bodyPr>
            <a:spAutoFit/>
          </a:bodyPr>
          <a:lstStyle/>
          <a:p>
            <a:pPr>
              <a:spcBef>
                <a:spcPct val="50000"/>
              </a:spcBef>
            </a:pPr>
            <a:r>
              <a:rPr lang="en-US" sz="1400" b="1">
                <a:solidFill>
                  <a:srgbClr val="0000FF"/>
                </a:solidFill>
              </a:rPr>
              <a:t>500 mSv / exp.</a:t>
            </a:r>
          </a:p>
        </p:txBody>
      </p:sp>
      <p:sp>
        <p:nvSpPr>
          <p:cNvPr id="7179" name="Text Box 11"/>
          <p:cNvSpPr txBox="1">
            <a:spLocks noChangeArrowheads="1"/>
          </p:cNvSpPr>
          <p:nvPr/>
        </p:nvSpPr>
        <p:spPr bwMode="auto">
          <a:xfrm>
            <a:off x="6248400" y="3657600"/>
            <a:ext cx="1143000" cy="304800"/>
          </a:xfrm>
          <a:prstGeom prst="rect">
            <a:avLst/>
          </a:prstGeom>
          <a:noFill/>
          <a:ln w="9525">
            <a:noFill/>
            <a:miter lim="800000"/>
            <a:headEnd/>
            <a:tailEnd/>
          </a:ln>
        </p:spPr>
        <p:txBody>
          <a:bodyPr>
            <a:spAutoFit/>
          </a:bodyPr>
          <a:lstStyle/>
          <a:p>
            <a:pPr>
              <a:spcBef>
                <a:spcPct val="50000"/>
              </a:spcBef>
            </a:pPr>
            <a:r>
              <a:rPr lang="en-US" sz="1400" b="1" dirty="0">
                <a:solidFill>
                  <a:srgbClr val="0000FF"/>
                </a:solidFill>
              </a:rPr>
              <a:t>ICRP 26</a:t>
            </a:r>
          </a:p>
        </p:txBody>
      </p:sp>
      <p:sp>
        <p:nvSpPr>
          <p:cNvPr id="1034" name="Text Box 12"/>
          <p:cNvSpPr txBox="1">
            <a:spLocks noChangeArrowheads="1"/>
          </p:cNvSpPr>
          <p:nvPr/>
        </p:nvSpPr>
        <p:spPr bwMode="auto">
          <a:xfrm>
            <a:off x="6934200" y="3886200"/>
            <a:ext cx="1219200" cy="307777"/>
          </a:xfrm>
          <a:prstGeom prst="rect">
            <a:avLst/>
          </a:prstGeom>
          <a:noFill/>
          <a:ln w="9525">
            <a:noFill/>
            <a:miter lim="800000"/>
            <a:headEnd/>
            <a:tailEnd/>
          </a:ln>
        </p:spPr>
        <p:txBody>
          <a:bodyPr>
            <a:spAutoFit/>
          </a:bodyPr>
          <a:lstStyle/>
          <a:p>
            <a:pPr>
              <a:spcBef>
                <a:spcPct val="50000"/>
              </a:spcBef>
            </a:pPr>
            <a:r>
              <a:rPr lang="en-US" b="1" dirty="0">
                <a:solidFill>
                  <a:srgbClr val="0000FF"/>
                </a:solidFill>
              </a:rPr>
              <a:t>ICRP 60</a:t>
            </a:r>
          </a:p>
        </p:txBody>
      </p:sp>
      <p:sp>
        <p:nvSpPr>
          <p:cNvPr id="7181" name="Text Box 13"/>
          <p:cNvSpPr txBox="1">
            <a:spLocks noChangeArrowheads="1"/>
          </p:cNvSpPr>
          <p:nvPr/>
        </p:nvSpPr>
        <p:spPr bwMode="auto">
          <a:xfrm>
            <a:off x="6096000" y="4191000"/>
            <a:ext cx="914400" cy="304800"/>
          </a:xfrm>
          <a:prstGeom prst="rect">
            <a:avLst/>
          </a:prstGeom>
          <a:noFill/>
          <a:ln w="9525">
            <a:noFill/>
            <a:miter lim="800000"/>
            <a:headEnd/>
            <a:tailEnd/>
          </a:ln>
        </p:spPr>
        <p:txBody>
          <a:bodyPr>
            <a:spAutoFit/>
          </a:bodyPr>
          <a:lstStyle/>
          <a:p>
            <a:pPr>
              <a:spcBef>
                <a:spcPct val="50000"/>
              </a:spcBef>
            </a:pPr>
            <a:r>
              <a:rPr lang="en-US" sz="1400" b="1" dirty="0">
                <a:solidFill>
                  <a:srgbClr val="0000FF"/>
                </a:solidFill>
              </a:rPr>
              <a:t>50 </a:t>
            </a:r>
            <a:r>
              <a:rPr lang="en-US" sz="1400" b="1" dirty="0" err="1">
                <a:solidFill>
                  <a:srgbClr val="0000FF"/>
                </a:solidFill>
              </a:rPr>
              <a:t>mSv</a:t>
            </a:r>
            <a:endParaRPr lang="en-US" sz="1400" b="1" dirty="0">
              <a:solidFill>
                <a:srgbClr val="0000FF"/>
              </a:solidFill>
            </a:endParaRPr>
          </a:p>
        </p:txBody>
      </p:sp>
      <p:sp>
        <p:nvSpPr>
          <p:cNvPr id="7182" name="Text Box 14"/>
          <p:cNvSpPr txBox="1">
            <a:spLocks noChangeArrowheads="1"/>
          </p:cNvSpPr>
          <p:nvPr/>
        </p:nvSpPr>
        <p:spPr bwMode="auto">
          <a:xfrm>
            <a:off x="6934200" y="4343400"/>
            <a:ext cx="1447800" cy="369332"/>
          </a:xfrm>
          <a:prstGeom prst="rect">
            <a:avLst/>
          </a:prstGeom>
          <a:noFill/>
          <a:ln w="9525">
            <a:noFill/>
            <a:miter lim="800000"/>
            <a:headEnd/>
            <a:tailEnd/>
          </a:ln>
        </p:spPr>
        <p:txBody>
          <a:bodyPr>
            <a:spAutoFit/>
          </a:bodyPr>
          <a:lstStyle/>
          <a:p>
            <a:pPr>
              <a:spcBef>
                <a:spcPct val="50000"/>
              </a:spcBef>
            </a:pPr>
            <a:r>
              <a:rPr lang="en-US" sz="1800" b="1" dirty="0">
                <a:solidFill>
                  <a:srgbClr val="0000FF"/>
                </a:solidFill>
              </a:rPr>
              <a:t>20 </a:t>
            </a:r>
            <a:r>
              <a:rPr lang="en-US" sz="1800" b="1" dirty="0" err="1">
                <a:solidFill>
                  <a:srgbClr val="0000FF"/>
                </a:solidFill>
              </a:rPr>
              <a:t>mSv</a:t>
            </a:r>
            <a:endParaRPr lang="en-US" sz="1800" b="1" dirty="0">
              <a:solidFill>
                <a:srgbClr val="0000FF"/>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cstate="print"/>
          <a:srcRect/>
          <a:stretch>
            <a:fillRect/>
          </a:stretch>
        </p:blipFill>
        <p:spPr bwMode="auto">
          <a:xfrm>
            <a:off x="107950" y="2894013"/>
            <a:ext cx="4319588" cy="3127375"/>
          </a:xfrm>
          <a:prstGeom prst="rect">
            <a:avLst/>
          </a:prstGeom>
          <a:noFill/>
          <a:ln w="9525">
            <a:noFill/>
            <a:miter lim="800000"/>
            <a:headEnd/>
            <a:tailEnd/>
          </a:ln>
          <a:effectLst/>
        </p:spPr>
      </p:pic>
      <p:pic>
        <p:nvPicPr>
          <p:cNvPr id="92163" name="Picture 3"/>
          <p:cNvPicPr>
            <a:picLocks noChangeAspect="1" noChangeArrowheads="1"/>
          </p:cNvPicPr>
          <p:nvPr/>
        </p:nvPicPr>
        <p:blipFill>
          <a:blip r:embed="rId4" cstate="print"/>
          <a:srcRect/>
          <a:stretch>
            <a:fillRect/>
          </a:stretch>
        </p:blipFill>
        <p:spPr bwMode="auto">
          <a:xfrm>
            <a:off x="4716463" y="2879725"/>
            <a:ext cx="4427537" cy="3213100"/>
          </a:xfrm>
          <a:prstGeom prst="rect">
            <a:avLst/>
          </a:prstGeom>
          <a:noFill/>
          <a:ln w="9525">
            <a:noFill/>
            <a:miter lim="800000"/>
            <a:headEnd/>
            <a:tailEnd/>
          </a:ln>
          <a:effectLst/>
        </p:spPr>
      </p:pic>
      <p:sp>
        <p:nvSpPr>
          <p:cNvPr id="92164" name="Rectangle 4"/>
          <p:cNvSpPr>
            <a:spLocks noChangeArrowheads="1"/>
          </p:cNvSpPr>
          <p:nvPr/>
        </p:nvSpPr>
        <p:spPr bwMode="auto">
          <a:xfrm>
            <a:off x="1042988" y="1557338"/>
            <a:ext cx="2227262" cy="1109662"/>
          </a:xfrm>
          <a:prstGeom prst="rect">
            <a:avLst/>
          </a:prstGeom>
          <a:noFill/>
          <a:ln w="9525">
            <a:noFill/>
            <a:miter lim="800000"/>
            <a:headEnd/>
            <a:tailEnd/>
          </a:ln>
          <a:effectLst/>
        </p:spPr>
        <p:txBody>
          <a:bodyPr/>
          <a:lstStyle/>
          <a:p>
            <a:pPr marL="342900" indent="-342900" algn="ctr">
              <a:lnSpc>
                <a:spcPct val="90000"/>
              </a:lnSpc>
              <a:spcBef>
                <a:spcPct val="20000"/>
              </a:spcBef>
            </a:pPr>
            <a:r>
              <a:rPr lang="en-US" sz="2000"/>
              <a:t>    Tolerances for photon beam modeling</a:t>
            </a:r>
          </a:p>
        </p:txBody>
      </p:sp>
      <p:sp>
        <p:nvSpPr>
          <p:cNvPr id="92165" name="Rectangle 5"/>
          <p:cNvSpPr>
            <a:spLocks noChangeArrowheads="1"/>
          </p:cNvSpPr>
          <p:nvPr/>
        </p:nvSpPr>
        <p:spPr bwMode="auto">
          <a:xfrm>
            <a:off x="5873750" y="1484313"/>
            <a:ext cx="2227263" cy="1079500"/>
          </a:xfrm>
          <a:prstGeom prst="rect">
            <a:avLst/>
          </a:prstGeom>
          <a:noFill/>
          <a:ln w="9525">
            <a:noFill/>
            <a:miter lim="800000"/>
            <a:headEnd/>
            <a:tailEnd/>
          </a:ln>
          <a:effectLst/>
        </p:spPr>
        <p:txBody>
          <a:bodyPr/>
          <a:lstStyle/>
          <a:p>
            <a:pPr marL="342900" indent="-342900" algn="ctr">
              <a:spcBef>
                <a:spcPct val="20000"/>
              </a:spcBef>
            </a:pPr>
            <a:r>
              <a:rPr lang="en-US" sz="2800"/>
              <a:t>Clinical outcome</a:t>
            </a:r>
          </a:p>
        </p:txBody>
      </p:sp>
      <p:sp>
        <p:nvSpPr>
          <p:cNvPr id="92166" name="AutoShape 6"/>
          <p:cNvSpPr>
            <a:spLocks noChangeArrowheads="1"/>
          </p:cNvSpPr>
          <p:nvPr/>
        </p:nvSpPr>
        <p:spPr bwMode="auto">
          <a:xfrm rot="10800000">
            <a:off x="3779838" y="1557338"/>
            <a:ext cx="2087562" cy="865187"/>
          </a:xfrm>
          <a:custGeom>
            <a:avLst/>
            <a:gdLst>
              <a:gd name="G0" fmla="+- 15730 0 0"/>
              <a:gd name="G1" fmla="+- 6874 0 0"/>
              <a:gd name="G2" fmla="+- 21600 0 6874"/>
              <a:gd name="G3" fmla="+- 10800 0 6874"/>
              <a:gd name="G4" fmla="+- 21600 0 15730"/>
              <a:gd name="G5" fmla="*/ G4 G3 10800"/>
              <a:gd name="G6" fmla="+- 21600 0 G5"/>
              <a:gd name="T0" fmla="*/ 15730 w 21600"/>
              <a:gd name="T1" fmla="*/ 0 h 21600"/>
              <a:gd name="T2" fmla="*/ 0 w 21600"/>
              <a:gd name="T3" fmla="*/ 10800 h 21600"/>
              <a:gd name="T4" fmla="*/ 1573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730" y="0"/>
                </a:moveTo>
                <a:lnTo>
                  <a:pt x="15730" y="6874"/>
                </a:lnTo>
                <a:lnTo>
                  <a:pt x="3375" y="6874"/>
                </a:lnTo>
                <a:lnTo>
                  <a:pt x="3375" y="14726"/>
                </a:lnTo>
                <a:lnTo>
                  <a:pt x="15730" y="14726"/>
                </a:lnTo>
                <a:lnTo>
                  <a:pt x="15730" y="21600"/>
                </a:lnTo>
                <a:lnTo>
                  <a:pt x="21600" y="10800"/>
                </a:lnTo>
                <a:close/>
              </a:path>
              <a:path w="21600" h="21600">
                <a:moveTo>
                  <a:pt x="1350" y="6874"/>
                </a:moveTo>
                <a:lnTo>
                  <a:pt x="1350" y="14726"/>
                </a:lnTo>
                <a:lnTo>
                  <a:pt x="2700" y="14726"/>
                </a:lnTo>
                <a:lnTo>
                  <a:pt x="2700" y="6874"/>
                </a:lnTo>
                <a:close/>
              </a:path>
              <a:path w="21600" h="21600">
                <a:moveTo>
                  <a:pt x="0" y="6874"/>
                </a:moveTo>
                <a:lnTo>
                  <a:pt x="0" y="14726"/>
                </a:lnTo>
                <a:lnTo>
                  <a:pt x="675" y="14726"/>
                </a:lnTo>
                <a:lnTo>
                  <a:pt x="675" y="6874"/>
                </a:lnTo>
                <a:close/>
              </a:path>
            </a:pathLst>
          </a:custGeom>
          <a:solidFill>
            <a:srgbClr val="EFE403"/>
          </a:solidFill>
          <a:ln w="9525">
            <a:solidFill>
              <a:schemeClr val="tx1"/>
            </a:solidFill>
            <a:miter lim="800000"/>
            <a:headEnd/>
            <a:tailEnd/>
          </a:ln>
          <a:effectLst/>
        </p:spPr>
        <p:txBody>
          <a:bodyPr wrap="none" anchor="ctr"/>
          <a:lstStyle/>
          <a:p>
            <a:endParaRPr lang="en-US"/>
          </a:p>
        </p:txBody>
      </p:sp>
      <p:sp>
        <p:nvSpPr>
          <p:cNvPr id="92167" name="Rectangle 7"/>
          <p:cNvSpPr>
            <a:spLocks noGrp="1" noChangeArrowheads="1"/>
          </p:cNvSpPr>
          <p:nvPr>
            <p:ph type="title"/>
          </p:nvPr>
        </p:nvSpPr>
        <p:spPr>
          <a:xfrm>
            <a:off x="685800" y="609600"/>
            <a:ext cx="7772400" cy="609600"/>
          </a:xfrm>
          <a:noFill/>
          <a:ln/>
        </p:spPr>
        <p:txBody>
          <a:bodyPr>
            <a:normAutofit fontScale="90000"/>
          </a:bodyPr>
          <a:lstStyle/>
          <a:p>
            <a:pPr algn="ctr"/>
            <a:r>
              <a:rPr lang="en-CA" b="1" dirty="0"/>
              <a:t>Objective tolerances</a:t>
            </a:r>
            <a:endParaRPr lang="en-US" b="1" dirty="0"/>
          </a:p>
        </p:txBody>
      </p:sp>
      <p:sp>
        <p:nvSpPr>
          <p:cNvPr id="10" name="Footer Placeholder 9"/>
          <p:cNvSpPr>
            <a:spLocks noGrp="1"/>
          </p:cNvSpPr>
          <p:nvPr>
            <p:ph type="ftr" sz="quarter" idx="11"/>
          </p:nvPr>
        </p:nvSpPr>
        <p:spPr>
          <a:xfrm>
            <a:off x="381000" y="6248400"/>
            <a:ext cx="8458200" cy="457200"/>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pic>
        <p:nvPicPr>
          <p:cNvPr id="92168" name="Picture 8" descr="Brainplan"/>
          <p:cNvPicPr>
            <a:picLocks noChangeAspect="1" noChangeArrowheads="1"/>
          </p:cNvPicPr>
          <p:nvPr/>
        </p:nvPicPr>
        <p:blipFill>
          <a:blip r:embed="rId5" cstate="print">
            <a:lum bright="-18000" contrast="24000"/>
          </a:blip>
          <a:srcRect b="3423"/>
          <a:stretch>
            <a:fillRect/>
          </a:stretch>
        </p:blipFill>
        <p:spPr bwMode="auto">
          <a:xfrm>
            <a:off x="6516688" y="3789363"/>
            <a:ext cx="719137" cy="649287"/>
          </a:xfrm>
          <a:prstGeom prst="rect">
            <a:avLst/>
          </a:prstGeom>
          <a:noFill/>
        </p:spPr>
      </p:pic>
      <p:pic>
        <p:nvPicPr>
          <p:cNvPr id="92169" name="Picture 9" descr="Lungplan"/>
          <p:cNvPicPr>
            <a:picLocks noChangeAspect="1" noChangeArrowheads="1"/>
          </p:cNvPicPr>
          <p:nvPr/>
        </p:nvPicPr>
        <p:blipFill>
          <a:blip r:embed="rId6" cstate="print">
            <a:lum bright="-12000" contrast="24000"/>
          </a:blip>
          <a:srcRect b="6821"/>
          <a:stretch>
            <a:fillRect/>
          </a:stretch>
        </p:blipFill>
        <p:spPr bwMode="auto">
          <a:xfrm>
            <a:off x="1835150" y="3644900"/>
            <a:ext cx="865188" cy="69850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idx="1"/>
          </p:nvPr>
        </p:nvSpPr>
        <p:spPr>
          <a:xfrm>
            <a:off x="685800" y="2454275"/>
            <a:ext cx="7772400" cy="3471863"/>
          </a:xfrm>
        </p:spPr>
        <p:txBody>
          <a:bodyPr/>
          <a:lstStyle/>
          <a:p>
            <a:pPr>
              <a:buSzPct val="50000"/>
            </a:pPr>
            <a:r>
              <a:rPr lang="el-GR" sz="2800">
                <a:solidFill>
                  <a:srgbClr val="EFE403"/>
                </a:solidFill>
                <a:cs typeface="Arial" charset="0"/>
              </a:rPr>
              <a:t>δ</a:t>
            </a:r>
            <a:r>
              <a:rPr lang="en-CA" sz="2800">
                <a:solidFill>
                  <a:srgbClr val="EFE403"/>
                </a:solidFill>
                <a:cs typeface="Arial" charset="0"/>
              </a:rPr>
              <a:t>1</a:t>
            </a:r>
            <a:r>
              <a:rPr lang="en-CA" sz="2800">
                <a:cs typeface="Arial" charset="0"/>
              </a:rPr>
              <a:t> (Descending Depth Dose) and </a:t>
            </a:r>
            <a:r>
              <a:rPr lang="el-GR" sz="2800">
                <a:solidFill>
                  <a:srgbClr val="EFE403"/>
                </a:solidFill>
                <a:cs typeface="Arial" charset="0"/>
              </a:rPr>
              <a:t>δ</a:t>
            </a:r>
            <a:r>
              <a:rPr lang="en-CA" sz="2800">
                <a:solidFill>
                  <a:srgbClr val="EFE403"/>
                </a:solidFill>
                <a:cs typeface="Arial" charset="0"/>
              </a:rPr>
              <a:t>3</a:t>
            </a:r>
            <a:r>
              <a:rPr lang="en-CA" sz="2800">
                <a:cs typeface="Arial" charset="0"/>
              </a:rPr>
              <a:t> (Horns) have the greatest impact on targets</a:t>
            </a:r>
          </a:p>
          <a:p>
            <a:pPr>
              <a:buSzPct val="50000"/>
            </a:pPr>
            <a:endParaRPr lang="en-CA" sz="2800">
              <a:cs typeface="Arial" charset="0"/>
            </a:endParaRPr>
          </a:p>
          <a:p>
            <a:pPr>
              <a:buSzPct val="50000"/>
            </a:pPr>
            <a:r>
              <a:rPr lang="el-GR" sz="2800">
                <a:solidFill>
                  <a:srgbClr val="EFE403"/>
                </a:solidFill>
                <a:cs typeface="Arial" charset="0"/>
              </a:rPr>
              <a:t>δ</a:t>
            </a:r>
            <a:r>
              <a:rPr lang="en-CA" sz="2800">
                <a:solidFill>
                  <a:srgbClr val="EFE403"/>
                </a:solidFill>
                <a:cs typeface="Arial" charset="0"/>
              </a:rPr>
              <a:t>6</a:t>
            </a:r>
            <a:r>
              <a:rPr lang="en-CA" sz="2800">
                <a:cs typeface="Arial" charset="0"/>
              </a:rPr>
              <a:t> (Field Width) has the greatest impact on OARs</a:t>
            </a:r>
            <a:endParaRPr lang="el-GR" sz="2800">
              <a:cs typeface="Arial" charset="0"/>
            </a:endParaRPr>
          </a:p>
        </p:txBody>
      </p:sp>
      <p:sp>
        <p:nvSpPr>
          <p:cNvPr id="4" name="Footer Placeholder 3"/>
          <p:cNvSpPr>
            <a:spLocks noGrp="1"/>
          </p:cNvSpPr>
          <p:nvPr>
            <p:ph type="ftr" sz="quarter" idx="16"/>
          </p:nvPr>
        </p:nvSpPr>
        <p:spPr>
          <a:xfrm>
            <a:off x="228600" y="6203667"/>
            <a:ext cx="86106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94210" name="Rectangle 2"/>
          <p:cNvSpPr>
            <a:spLocks noGrp="1" noChangeArrowheads="1"/>
          </p:cNvSpPr>
          <p:nvPr>
            <p:ph type="title"/>
          </p:nvPr>
        </p:nvSpPr>
        <p:spPr/>
        <p:txBody>
          <a:bodyPr/>
          <a:lstStyle/>
          <a:p>
            <a:r>
              <a:rPr lang="en-CA"/>
              <a:t>Conclusions</a:t>
            </a:r>
            <a:endParaRPr lang="en-US"/>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s-MX" dirty="0" smtClean="0"/>
              <a:t>Control de calidad de sistemas de planeación (3D) </a:t>
            </a:r>
            <a:endParaRPr lang="en-US" dirty="0" smtClean="0"/>
          </a:p>
          <a:p>
            <a:r>
              <a:rPr lang="es-MX" dirty="0" smtClean="0"/>
              <a:t>a. Control de calidad en sistemas de planeación-3D (Rayos X y haces de Electrones)</a:t>
            </a:r>
            <a:endParaRPr lang="en-US" dirty="0" smtClean="0"/>
          </a:p>
          <a:p>
            <a:r>
              <a:rPr lang="es-MX" dirty="0" smtClean="0"/>
              <a:t>b.  IMRT </a:t>
            </a:r>
            <a:endParaRPr lang="en-US" dirty="0" smtClean="0"/>
          </a:p>
          <a:p>
            <a:endParaRPr lang="en-US" dirty="0"/>
          </a:p>
        </p:txBody>
      </p:sp>
      <p:sp>
        <p:nvSpPr>
          <p:cNvPr id="3" name="Footer Placeholder 2"/>
          <p:cNvSpPr>
            <a:spLocks noGrp="1"/>
          </p:cNvSpPr>
          <p:nvPr>
            <p:ph type="ftr" sz="quarter" idx="16"/>
          </p:nvPr>
        </p:nvSpPr>
        <p:spPr>
          <a:xfrm>
            <a:off x="304800" y="6203667"/>
            <a:ext cx="8382000" cy="384048"/>
          </a:xfrm>
        </p:spPr>
        <p:txBody>
          <a:bodyPr/>
          <a:lstStyle/>
          <a:p>
            <a:r>
              <a:rPr lang="es-ES" sz="1600" i="1" dirty="0" smtClean="0"/>
              <a:t>XII </a:t>
            </a:r>
            <a:r>
              <a:rPr lang="es-ES" sz="1600" i="1" dirty="0" err="1" smtClean="0"/>
              <a:t>Mexican</a:t>
            </a:r>
            <a:r>
              <a:rPr lang="es-ES" sz="1600" i="1" dirty="0" smtClean="0"/>
              <a:t> </a:t>
            </a:r>
            <a:r>
              <a:rPr lang="es-ES" sz="1600" i="1" dirty="0" err="1" smtClean="0"/>
              <a:t>Symposium</a:t>
            </a:r>
            <a:r>
              <a:rPr lang="es-ES" sz="1600" i="1" dirty="0" smtClean="0"/>
              <a:t> </a:t>
            </a:r>
            <a:r>
              <a:rPr lang="es-ES" sz="1600" i="1" dirty="0" err="1" smtClean="0"/>
              <a:t>on</a:t>
            </a:r>
            <a:r>
              <a:rPr lang="es-ES" sz="1600" i="1" dirty="0" smtClean="0"/>
              <a:t> </a:t>
            </a:r>
            <a:r>
              <a:rPr lang="es-ES" sz="1600" i="1" dirty="0" err="1" smtClean="0"/>
              <a:t>Medical</a:t>
            </a:r>
            <a:r>
              <a:rPr lang="es-ES" sz="1600" i="1" dirty="0" smtClean="0"/>
              <a:t> </a:t>
            </a:r>
            <a:r>
              <a:rPr lang="es-ES" sz="1600" i="1" dirty="0" err="1" smtClean="0"/>
              <a:t>Physics</a:t>
            </a:r>
            <a:r>
              <a:rPr lang="es-ES" sz="1600" i="1" dirty="0" smtClean="0"/>
              <a:t>, HARAO, Oaxaca </a:t>
            </a:r>
            <a:r>
              <a:rPr lang="es-ES" sz="1600" i="1" dirty="0" err="1" smtClean="0"/>
              <a:t>Mexico</a:t>
            </a:r>
            <a:r>
              <a:rPr lang="es-ES" sz="1600" i="1" dirty="0" smtClean="0"/>
              <a:t>, 16-18 Marzo 2012</a:t>
            </a:r>
            <a:endParaRPr lang="en-US" sz="1600" i="1" dirty="0"/>
          </a:p>
        </p:txBody>
      </p:sp>
      <p:sp>
        <p:nvSpPr>
          <p:cNvPr id="4" name="Title 3"/>
          <p:cNvSpPr>
            <a:spLocks noGrp="1"/>
          </p:cNvSpPr>
          <p:nvPr>
            <p:ph type="title"/>
          </p:nvPr>
        </p:nvSpPr>
        <p:spPr/>
        <p:txBody>
          <a:bodyPr>
            <a:normAutofit/>
          </a:bodyPr>
          <a:lstStyle/>
          <a:p>
            <a:pPr algn="ctr"/>
            <a:r>
              <a:rPr sz="6600" b="1" smtClean="0"/>
              <a:t>Tema 5 </a:t>
            </a:r>
            <a:endParaRPr lang="en-US" sz="6600" b="1"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762000" y="1752600"/>
            <a:ext cx="7924800" cy="2324100"/>
          </a:xfrm>
          <a:noFill/>
          <a:ln/>
        </p:spPr>
        <p:txBody>
          <a:bodyPr lIns="90487" tIns="44450" rIns="90487" bIns="44450" anchor="ctr"/>
          <a:lstStyle/>
          <a:p>
            <a:r>
              <a:rPr lang="en-US" dirty="0">
                <a:latin typeface="Arial" charset="0"/>
              </a:rPr>
              <a:t>Implementation of Quality Control of Radiation Treatment Planning Systems (TPS)</a:t>
            </a:r>
          </a:p>
        </p:txBody>
      </p:sp>
      <p:sp>
        <p:nvSpPr>
          <p:cNvPr id="4099" name="Rectangle 3"/>
          <p:cNvSpPr>
            <a:spLocks noGrp="1" noChangeArrowheads="1"/>
          </p:cNvSpPr>
          <p:nvPr>
            <p:ph type="body" idx="1"/>
          </p:nvPr>
        </p:nvSpPr>
        <p:spPr>
          <a:xfrm>
            <a:off x="4648200" y="4953000"/>
            <a:ext cx="3505200" cy="1065213"/>
          </a:xfrm>
          <a:noFill/>
          <a:ln/>
        </p:spPr>
        <p:txBody>
          <a:bodyPr lIns="90487" tIns="44450" rIns="90487" bIns="44450"/>
          <a:lstStyle/>
          <a:p>
            <a:pPr>
              <a:lnSpc>
                <a:spcPct val="90000"/>
              </a:lnSpc>
              <a:buFont typeface="Wingdings" pitchFamily="2" charset="2"/>
              <a:buNone/>
            </a:pPr>
            <a:r>
              <a:rPr lang="en-US" sz="2800" dirty="0" smtClean="0"/>
              <a:t>    </a:t>
            </a:r>
            <a:endParaRPr lang="en-US" sz="2800" dirty="0"/>
          </a:p>
        </p:txBody>
      </p:sp>
      <p:sp>
        <p:nvSpPr>
          <p:cNvPr id="4100" name="Rectangle 4"/>
          <p:cNvSpPr>
            <a:spLocks noChangeArrowheads="1"/>
          </p:cNvSpPr>
          <p:nvPr/>
        </p:nvSpPr>
        <p:spPr bwMode="auto">
          <a:xfrm>
            <a:off x="4489450" y="3382963"/>
            <a:ext cx="165100" cy="92075"/>
          </a:xfrm>
          <a:prstGeom prst="rect">
            <a:avLst/>
          </a:prstGeom>
          <a:noFill/>
          <a:ln w="50800">
            <a:no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dirty="0"/>
              <a:t>    </a:t>
            </a:r>
            <a:r>
              <a:rPr lang="en-US" dirty="0" smtClean="0"/>
              <a:t>Objectives</a:t>
            </a:r>
            <a:endParaRPr lang="en-US" dirty="0"/>
          </a:p>
        </p:txBody>
      </p:sp>
      <p:sp>
        <p:nvSpPr>
          <p:cNvPr id="160771" name="Rectangle 3"/>
          <p:cNvSpPr>
            <a:spLocks noGrp="1" noChangeArrowheads="1"/>
          </p:cNvSpPr>
          <p:nvPr>
            <p:ph type="body" idx="1"/>
          </p:nvPr>
        </p:nvSpPr>
        <p:spPr/>
        <p:txBody>
          <a:bodyPr/>
          <a:lstStyle/>
          <a:p>
            <a:r>
              <a:rPr lang="en-US" dirty="0"/>
              <a:t>Main components of TPS</a:t>
            </a:r>
          </a:p>
          <a:p>
            <a:r>
              <a:rPr lang="en-US" dirty="0"/>
              <a:t>Review reports on QA of TPS</a:t>
            </a:r>
          </a:p>
          <a:p>
            <a:r>
              <a:rPr lang="en-US" dirty="0"/>
              <a:t>Describe implementation of QC based on CAPCA</a:t>
            </a:r>
          </a:p>
          <a:p>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362200" y="609600"/>
            <a:ext cx="4986338" cy="990600"/>
          </a:xfrm>
          <a:noFill/>
          <a:ln/>
        </p:spPr>
        <p:txBody>
          <a:bodyPr lIns="90487" tIns="44450" rIns="90487" bIns="44450" anchor="ctr"/>
          <a:lstStyle/>
          <a:p>
            <a:r>
              <a:rPr lang="en-US"/>
              <a:t>Introduction      </a:t>
            </a:r>
            <a:r>
              <a:rPr lang="en-US" sz="4000">
                <a:latin typeface="Arial" charset="0"/>
              </a:rPr>
              <a:t>  </a:t>
            </a:r>
          </a:p>
        </p:txBody>
      </p:sp>
      <p:sp>
        <p:nvSpPr>
          <p:cNvPr id="5123" name="Rectangle 3"/>
          <p:cNvSpPr>
            <a:spLocks noGrp="1" noChangeArrowheads="1"/>
          </p:cNvSpPr>
          <p:nvPr>
            <p:ph type="body" idx="1"/>
          </p:nvPr>
        </p:nvSpPr>
        <p:spPr>
          <a:xfrm>
            <a:off x="152400" y="2209800"/>
            <a:ext cx="5257800" cy="4343400"/>
          </a:xfrm>
          <a:noFill/>
          <a:ln/>
        </p:spPr>
        <p:txBody>
          <a:bodyPr lIns="90487" tIns="44450" rIns="90487" bIns="44450"/>
          <a:lstStyle/>
          <a:p>
            <a:pPr>
              <a:lnSpc>
                <a:spcPct val="80000"/>
              </a:lnSpc>
              <a:buFont typeface="Wingdings" pitchFamily="2" charset="2"/>
              <a:buChar char="Ø"/>
            </a:pPr>
            <a:r>
              <a:rPr lang="en-US" sz="2600" dirty="0"/>
              <a:t>Modern TPS</a:t>
            </a:r>
          </a:p>
          <a:p>
            <a:pPr lvl="1">
              <a:lnSpc>
                <a:spcPct val="80000"/>
              </a:lnSpc>
              <a:buFont typeface="Wingdings" pitchFamily="2" charset="2"/>
              <a:buChar char="Ø"/>
            </a:pPr>
            <a:r>
              <a:rPr lang="en-US" sz="2000" dirty="0"/>
              <a:t>Increased use of patient images</a:t>
            </a:r>
          </a:p>
          <a:p>
            <a:pPr lvl="1">
              <a:lnSpc>
                <a:spcPct val="80000"/>
              </a:lnSpc>
              <a:buFont typeface="Wingdings" pitchFamily="2" charset="2"/>
              <a:buChar char="Ø"/>
            </a:pPr>
            <a:r>
              <a:rPr lang="en-US" sz="2000" dirty="0"/>
              <a:t>Various imaging modalities</a:t>
            </a:r>
          </a:p>
          <a:p>
            <a:pPr lvl="1">
              <a:lnSpc>
                <a:spcPct val="80000"/>
              </a:lnSpc>
              <a:buFont typeface="Wingdings" pitchFamily="2" charset="2"/>
              <a:buChar char="Ø"/>
            </a:pPr>
            <a:r>
              <a:rPr lang="en-US" sz="2000" dirty="0"/>
              <a:t>Enhanced 3D-display</a:t>
            </a:r>
          </a:p>
          <a:p>
            <a:pPr lvl="1">
              <a:lnSpc>
                <a:spcPct val="80000"/>
              </a:lnSpc>
              <a:buFont typeface="Wingdings" pitchFamily="2" charset="2"/>
              <a:buChar char="Ø"/>
            </a:pPr>
            <a:r>
              <a:rPr lang="en-US" sz="2000" dirty="0"/>
              <a:t>More sophisticated dose calculation algorithms</a:t>
            </a:r>
          </a:p>
          <a:p>
            <a:pPr lvl="2">
              <a:lnSpc>
                <a:spcPct val="80000"/>
              </a:lnSpc>
              <a:buFont typeface="Wingdings" pitchFamily="2" charset="2"/>
              <a:buChar char="Ø"/>
            </a:pPr>
            <a:r>
              <a:rPr lang="en-US" sz="2000" dirty="0"/>
              <a:t>Inverse planning</a:t>
            </a:r>
          </a:p>
          <a:p>
            <a:pPr lvl="1">
              <a:lnSpc>
                <a:spcPct val="80000"/>
              </a:lnSpc>
              <a:buFont typeface="Wingdings" pitchFamily="2" charset="2"/>
              <a:buChar char="Ø"/>
            </a:pPr>
            <a:r>
              <a:rPr lang="en-US" sz="2000" dirty="0"/>
              <a:t>More complex treatment planning evaluation tools</a:t>
            </a:r>
          </a:p>
          <a:p>
            <a:pPr lvl="2">
              <a:lnSpc>
                <a:spcPct val="80000"/>
              </a:lnSpc>
              <a:buFont typeface="Wingdings" pitchFamily="2" charset="2"/>
              <a:buChar char="Ø"/>
            </a:pPr>
            <a:r>
              <a:rPr lang="en-US" sz="2000" dirty="0"/>
              <a:t>DVH</a:t>
            </a:r>
          </a:p>
          <a:p>
            <a:pPr lvl="1">
              <a:lnSpc>
                <a:spcPct val="80000"/>
              </a:lnSpc>
              <a:buFont typeface="Wingdings" pitchFamily="2" charset="2"/>
              <a:buChar char="Ø"/>
            </a:pPr>
            <a:r>
              <a:rPr lang="en-US" sz="2000" dirty="0"/>
              <a:t>Dynamic delivery</a:t>
            </a:r>
          </a:p>
          <a:p>
            <a:pPr lvl="2">
              <a:lnSpc>
                <a:spcPct val="80000"/>
              </a:lnSpc>
              <a:buFont typeface="Wingdings" pitchFamily="2" charset="2"/>
              <a:buChar char="Ø"/>
            </a:pPr>
            <a:r>
              <a:rPr lang="en-US" sz="2000" dirty="0"/>
              <a:t>Wedges</a:t>
            </a:r>
          </a:p>
          <a:p>
            <a:pPr lvl="2">
              <a:lnSpc>
                <a:spcPct val="80000"/>
              </a:lnSpc>
              <a:buFont typeface="Wingdings" pitchFamily="2" charset="2"/>
              <a:buChar char="Ø"/>
            </a:pPr>
            <a:r>
              <a:rPr lang="en-US" sz="2000" dirty="0"/>
              <a:t>IMRT 	</a:t>
            </a:r>
            <a:r>
              <a:rPr lang="en-US" sz="2000" dirty="0">
                <a:latin typeface="Times New Roman" pitchFamily="18" charset="0"/>
              </a:rPr>
              <a:t>	</a:t>
            </a:r>
          </a:p>
        </p:txBody>
      </p:sp>
      <p:pic>
        <p:nvPicPr>
          <p:cNvPr id="5125" name="Picture 5" descr="cancertreatment1_08"/>
          <p:cNvPicPr>
            <a:picLocks noChangeAspect="1" noChangeArrowheads="1"/>
          </p:cNvPicPr>
          <p:nvPr/>
        </p:nvPicPr>
        <p:blipFill>
          <a:blip r:embed="rId2"/>
          <a:srcRect/>
          <a:stretch>
            <a:fillRect/>
          </a:stretch>
        </p:blipFill>
        <p:spPr bwMode="auto">
          <a:xfrm>
            <a:off x="5029200" y="2200275"/>
            <a:ext cx="3810000" cy="3590925"/>
          </a:xfrm>
          <a:prstGeom prst="rect">
            <a:avLst/>
          </a:prstGeom>
          <a:noFill/>
        </p:spPr>
      </p:pic>
      <p:sp>
        <p:nvSpPr>
          <p:cNvPr id="5" name="Footer Placeholder 5"/>
          <p:cNvSpPr>
            <a:spLocks noGrp="1"/>
          </p:cNvSpPr>
          <p:nvPr>
            <p:ph type="ftr" sz="quarter" idx="4294967295"/>
          </p:nvPr>
        </p:nvSpPr>
        <p:spPr>
          <a:xfrm>
            <a:off x="457200" y="6203667"/>
            <a:ext cx="8229600" cy="384048"/>
          </a:xfrm>
          <a:prstGeom prst="rect">
            <a:avLst/>
          </a:prstGeo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109663" y="571500"/>
            <a:ext cx="7500937" cy="1181100"/>
          </a:xfrm>
          <a:noFill/>
          <a:ln/>
        </p:spPr>
        <p:txBody>
          <a:bodyPr lIns="90487" tIns="44450" rIns="90487" bIns="44450" anchor="ctr"/>
          <a:lstStyle/>
          <a:p>
            <a:r>
              <a:rPr lang="en-US" sz="3600">
                <a:latin typeface="Arial" charset="0"/>
              </a:rPr>
              <a:t>QA of Treatment Planning Systems   </a:t>
            </a:r>
          </a:p>
        </p:txBody>
      </p:sp>
      <p:sp>
        <p:nvSpPr>
          <p:cNvPr id="6147" name="Rectangle 3"/>
          <p:cNvSpPr>
            <a:spLocks noGrp="1" noChangeArrowheads="1"/>
          </p:cNvSpPr>
          <p:nvPr>
            <p:ph type="body" idx="1"/>
          </p:nvPr>
        </p:nvSpPr>
        <p:spPr>
          <a:xfrm>
            <a:off x="76200" y="2133600"/>
            <a:ext cx="4800600" cy="4419600"/>
          </a:xfrm>
          <a:noFill/>
          <a:ln/>
        </p:spPr>
        <p:txBody>
          <a:bodyPr lIns="90487" tIns="44450" rIns="90487" bIns="44450"/>
          <a:lstStyle/>
          <a:p>
            <a:pPr>
              <a:buFont typeface="Wingdings" pitchFamily="2" charset="2"/>
              <a:buChar char="Ø"/>
            </a:pPr>
            <a:r>
              <a:rPr lang="en-US"/>
              <a:t>Issues to address	</a:t>
            </a:r>
          </a:p>
          <a:p>
            <a:pPr lvl="1">
              <a:buFont typeface="Wingdings" pitchFamily="2" charset="2"/>
              <a:buChar char="Ø"/>
            </a:pPr>
            <a:r>
              <a:rPr lang="en-US"/>
              <a:t>Hardware</a:t>
            </a:r>
          </a:p>
          <a:p>
            <a:pPr lvl="1">
              <a:buFont typeface="Wingdings" pitchFamily="2" charset="2"/>
              <a:buChar char="Ø"/>
            </a:pPr>
            <a:r>
              <a:rPr lang="en-US"/>
              <a:t>Software </a:t>
            </a:r>
          </a:p>
          <a:p>
            <a:pPr lvl="2">
              <a:buFont typeface="Wingdings" pitchFamily="2" charset="2"/>
              <a:buChar char="Ø"/>
            </a:pPr>
            <a:r>
              <a:rPr lang="en-US"/>
              <a:t>4D, IMRT, Optimization, plan evaluation</a:t>
            </a:r>
          </a:p>
          <a:p>
            <a:pPr lvl="1">
              <a:buFont typeface="Wingdings" pitchFamily="2" charset="2"/>
              <a:buChar char="Ø"/>
            </a:pPr>
            <a:r>
              <a:rPr lang="en-US"/>
              <a:t>Networking</a:t>
            </a:r>
          </a:p>
          <a:p>
            <a:pPr lvl="2">
              <a:buFont typeface="Wingdings" pitchFamily="2" charset="2"/>
              <a:buChar char="Ø"/>
            </a:pPr>
            <a:r>
              <a:rPr lang="en-US"/>
              <a:t>Imaging devices</a:t>
            </a:r>
          </a:p>
          <a:p>
            <a:pPr lvl="2">
              <a:buFont typeface="Wingdings" pitchFamily="2" charset="2"/>
              <a:buChar char="Ø"/>
            </a:pPr>
            <a:r>
              <a:rPr lang="en-US"/>
              <a:t>Dosimetry devices</a:t>
            </a:r>
          </a:p>
          <a:p>
            <a:pPr lvl="1">
              <a:buFont typeface="Wingdings" pitchFamily="2" charset="2"/>
              <a:buChar char="Ø"/>
            </a:pPr>
            <a:endParaRPr lang="en-US"/>
          </a:p>
          <a:p>
            <a:pPr lvl="1">
              <a:buFont typeface="Wingdings" pitchFamily="2" charset="2"/>
              <a:buChar char="Ø"/>
            </a:pPr>
            <a:endParaRPr lang="en-US"/>
          </a:p>
        </p:txBody>
      </p:sp>
      <p:pic>
        <p:nvPicPr>
          <p:cNvPr id="6149" name="Picture 5" descr="cancertreatment1_08"/>
          <p:cNvPicPr>
            <a:picLocks noChangeAspect="1" noChangeArrowheads="1"/>
          </p:cNvPicPr>
          <p:nvPr/>
        </p:nvPicPr>
        <p:blipFill>
          <a:blip r:embed="rId2"/>
          <a:srcRect/>
          <a:stretch>
            <a:fillRect/>
          </a:stretch>
        </p:blipFill>
        <p:spPr bwMode="auto">
          <a:xfrm>
            <a:off x="4953000" y="2124075"/>
            <a:ext cx="4095750" cy="3590925"/>
          </a:xfrm>
          <a:prstGeom prst="rect">
            <a:avLst/>
          </a:prstGeom>
          <a:noFill/>
        </p:spPr>
      </p:pic>
      <p:sp>
        <p:nvSpPr>
          <p:cNvPr id="5" name="Footer Placeholder 5"/>
          <p:cNvSpPr>
            <a:spLocks noGrp="1"/>
          </p:cNvSpPr>
          <p:nvPr>
            <p:ph type="ftr" sz="quarter" idx="4294967295"/>
          </p:nvPr>
        </p:nvSpPr>
        <p:spPr>
          <a:xfrm>
            <a:off x="457200" y="6203667"/>
            <a:ext cx="8229600" cy="384048"/>
          </a:xfrm>
          <a:prstGeom prst="rect">
            <a:avLst/>
          </a:prstGeo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US"/>
              <a:t>  Main Components of TPS</a:t>
            </a:r>
          </a:p>
        </p:txBody>
      </p:sp>
      <p:sp>
        <p:nvSpPr>
          <p:cNvPr id="161795" name="Rectangle 3"/>
          <p:cNvSpPr>
            <a:spLocks noGrp="1" noChangeArrowheads="1"/>
          </p:cNvSpPr>
          <p:nvPr>
            <p:ph type="body" idx="1"/>
          </p:nvPr>
        </p:nvSpPr>
        <p:spPr>
          <a:xfrm>
            <a:off x="76200" y="2133600"/>
            <a:ext cx="5105400" cy="4038600"/>
          </a:xfrm>
        </p:spPr>
        <p:txBody>
          <a:bodyPr/>
          <a:lstStyle/>
          <a:p>
            <a:pPr lvl="1">
              <a:lnSpc>
                <a:spcPct val="80000"/>
              </a:lnSpc>
              <a:buFont typeface="Wingdings" pitchFamily="2" charset="2"/>
              <a:buChar char="Ø"/>
            </a:pPr>
            <a:r>
              <a:rPr lang="en-US" sz="3200"/>
              <a:t>Hardware</a:t>
            </a:r>
          </a:p>
          <a:p>
            <a:pPr lvl="2">
              <a:lnSpc>
                <a:spcPct val="80000"/>
              </a:lnSpc>
              <a:buFont typeface="Wingdings" pitchFamily="2" charset="2"/>
              <a:buChar char="Ø"/>
            </a:pPr>
            <a:r>
              <a:rPr lang="en-US" sz="2800"/>
              <a:t>CPU</a:t>
            </a:r>
          </a:p>
          <a:p>
            <a:pPr lvl="2">
              <a:lnSpc>
                <a:spcPct val="80000"/>
              </a:lnSpc>
              <a:buFont typeface="Wingdings" pitchFamily="2" charset="2"/>
              <a:buChar char="Ø"/>
            </a:pPr>
            <a:r>
              <a:rPr lang="en-US" sz="2800"/>
              <a:t>Hard disc</a:t>
            </a:r>
          </a:p>
          <a:p>
            <a:pPr lvl="2">
              <a:lnSpc>
                <a:spcPct val="80000"/>
              </a:lnSpc>
              <a:buFont typeface="Wingdings" pitchFamily="2" charset="2"/>
              <a:buChar char="Ø"/>
            </a:pPr>
            <a:r>
              <a:rPr lang="en-US" sz="2800"/>
              <a:t>High resolution graphics</a:t>
            </a:r>
          </a:p>
          <a:p>
            <a:pPr lvl="2">
              <a:lnSpc>
                <a:spcPct val="80000"/>
              </a:lnSpc>
              <a:buFont typeface="Wingdings" pitchFamily="2" charset="2"/>
              <a:buChar char="Ø"/>
            </a:pPr>
            <a:r>
              <a:rPr lang="en-US" sz="2800"/>
              <a:t>High resolution monitor</a:t>
            </a:r>
          </a:p>
          <a:p>
            <a:pPr lvl="2">
              <a:lnSpc>
                <a:spcPct val="80000"/>
              </a:lnSpc>
              <a:buFont typeface="Wingdings" pitchFamily="2" charset="2"/>
              <a:buChar char="Ø"/>
            </a:pPr>
            <a:r>
              <a:rPr lang="en-US" sz="2800"/>
              <a:t>Digitizer</a:t>
            </a:r>
          </a:p>
          <a:p>
            <a:pPr lvl="2">
              <a:lnSpc>
                <a:spcPct val="80000"/>
              </a:lnSpc>
              <a:buFont typeface="Wingdings" pitchFamily="2" charset="2"/>
              <a:buChar char="Ø"/>
            </a:pPr>
            <a:r>
              <a:rPr lang="en-US" sz="2800"/>
              <a:t>Printer</a:t>
            </a:r>
          </a:p>
          <a:p>
            <a:pPr lvl="2">
              <a:lnSpc>
                <a:spcPct val="80000"/>
              </a:lnSpc>
              <a:buFont typeface="Wingdings" pitchFamily="2" charset="2"/>
              <a:buChar char="Ø"/>
            </a:pPr>
            <a:r>
              <a:rPr lang="en-US" sz="2800"/>
              <a:t>Backup storage facility</a:t>
            </a:r>
          </a:p>
          <a:p>
            <a:pPr lvl="2">
              <a:lnSpc>
                <a:spcPct val="80000"/>
              </a:lnSpc>
              <a:buFont typeface="Wingdings" pitchFamily="2" charset="2"/>
              <a:buNone/>
            </a:pPr>
            <a:endParaRPr lang="en-US" sz="2800"/>
          </a:p>
        </p:txBody>
      </p:sp>
      <p:pic>
        <p:nvPicPr>
          <p:cNvPr id="161796" name="Picture 4" descr="Eclipse+head+and+neck+plan"/>
          <p:cNvPicPr>
            <a:picLocks noChangeAspect="1" noChangeArrowheads="1"/>
          </p:cNvPicPr>
          <p:nvPr/>
        </p:nvPicPr>
        <p:blipFill>
          <a:blip r:embed="rId2" cstate="print"/>
          <a:srcRect/>
          <a:stretch>
            <a:fillRect/>
          </a:stretch>
        </p:blipFill>
        <p:spPr bwMode="auto">
          <a:xfrm>
            <a:off x="5334000" y="1524000"/>
            <a:ext cx="3627437" cy="4486275"/>
          </a:xfrm>
          <a:prstGeom prst="rect">
            <a:avLst/>
          </a:prstGeom>
          <a:noFill/>
        </p:spPr>
      </p:pic>
      <p:sp>
        <p:nvSpPr>
          <p:cNvPr id="5" name="Footer Placeholder 5"/>
          <p:cNvSpPr>
            <a:spLocks noGrp="1"/>
          </p:cNvSpPr>
          <p:nvPr>
            <p:ph type="ftr" sz="quarter" idx="4294967295"/>
          </p:nvPr>
        </p:nvSpPr>
        <p:spPr>
          <a:xfrm>
            <a:off x="457200" y="6203667"/>
            <a:ext cx="8229600" cy="384048"/>
          </a:xfrm>
          <a:prstGeom prst="rect">
            <a:avLst/>
          </a:prstGeo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1150938" y="457200"/>
            <a:ext cx="7793037" cy="1219200"/>
          </a:xfrm>
        </p:spPr>
        <p:txBody>
          <a:bodyPr/>
          <a:lstStyle/>
          <a:p>
            <a:r>
              <a:rPr lang="en-US" dirty="0"/>
              <a:t>  Main Components of TPS</a:t>
            </a:r>
          </a:p>
        </p:txBody>
      </p:sp>
      <p:sp>
        <p:nvSpPr>
          <p:cNvPr id="162819" name="Rectangle 3"/>
          <p:cNvSpPr>
            <a:spLocks noGrp="1" noChangeArrowheads="1"/>
          </p:cNvSpPr>
          <p:nvPr>
            <p:ph type="body" idx="1"/>
          </p:nvPr>
        </p:nvSpPr>
        <p:spPr>
          <a:xfrm>
            <a:off x="0" y="1981200"/>
            <a:ext cx="6019800" cy="4267200"/>
          </a:xfrm>
        </p:spPr>
        <p:txBody>
          <a:bodyPr/>
          <a:lstStyle/>
          <a:p>
            <a:pPr lvl="1">
              <a:buFont typeface="Wingdings" pitchFamily="2" charset="2"/>
              <a:buChar char="Ø"/>
            </a:pPr>
            <a:r>
              <a:rPr lang="en-US" sz="3200" dirty="0"/>
              <a:t>Software </a:t>
            </a:r>
            <a:r>
              <a:rPr lang="en-US" dirty="0"/>
              <a:t>(Complex parts of a planning system)</a:t>
            </a:r>
          </a:p>
          <a:p>
            <a:pPr lvl="2">
              <a:buFont typeface="Wingdings" pitchFamily="2" charset="2"/>
              <a:buChar char="Ø"/>
            </a:pPr>
            <a:r>
              <a:rPr lang="en-US" sz="2800" dirty="0"/>
              <a:t>Dose-calculation algorithm code</a:t>
            </a:r>
          </a:p>
          <a:p>
            <a:pPr lvl="2">
              <a:buFont typeface="Wingdings" pitchFamily="2" charset="2"/>
              <a:buChar char="Ø"/>
            </a:pPr>
            <a:r>
              <a:rPr lang="en-US" sz="2800" dirty="0"/>
              <a:t>Programs used to manipulate 3D graphic displays of the patient, beam geometry, and dose</a:t>
            </a:r>
          </a:p>
          <a:p>
            <a:pPr lvl="2">
              <a:buFont typeface="Wingdings" pitchFamily="2" charset="2"/>
              <a:buChar char="Ø"/>
            </a:pPr>
            <a:r>
              <a:rPr lang="en-US" sz="2800" b="1" i="1" dirty="0">
                <a:solidFill>
                  <a:srgbClr val="C00000"/>
                </a:solidFill>
              </a:rPr>
              <a:t>optimization engine</a:t>
            </a:r>
          </a:p>
          <a:p>
            <a:endParaRPr lang="en-US" sz="2800" dirty="0"/>
          </a:p>
        </p:txBody>
      </p:sp>
      <p:pic>
        <p:nvPicPr>
          <p:cNvPr id="162820" name="Picture 4" descr="jap_fig03b"/>
          <p:cNvPicPr>
            <a:picLocks noChangeAspect="1" noChangeArrowheads="1"/>
          </p:cNvPicPr>
          <p:nvPr/>
        </p:nvPicPr>
        <p:blipFill>
          <a:blip r:embed="rId2"/>
          <a:srcRect/>
          <a:stretch>
            <a:fillRect/>
          </a:stretch>
        </p:blipFill>
        <p:spPr bwMode="auto">
          <a:xfrm>
            <a:off x="6172200" y="2057400"/>
            <a:ext cx="2894013" cy="4343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8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dirty="0"/>
              <a:t>     </a:t>
            </a:r>
            <a:r>
              <a:rPr lang="en-US" b="1" dirty="0"/>
              <a:t>   </a:t>
            </a:r>
            <a:r>
              <a:rPr lang="en-US" b="1" dirty="0" smtClean="0"/>
              <a:t>TPS QA </a:t>
            </a:r>
            <a:r>
              <a:rPr lang="en-US" b="1" dirty="0"/>
              <a:t>Protocols</a:t>
            </a:r>
          </a:p>
        </p:txBody>
      </p:sp>
      <p:pic>
        <p:nvPicPr>
          <p:cNvPr id="163844" name="Picture 4"/>
          <p:cNvPicPr>
            <a:picLocks noGrp="1" noChangeAspect="1" noChangeArrowheads="1"/>
          </p:cNvPicPr>
          <p:nvPr>
            <p:ph type="body" idx="1"/>
          </p:nvPr>
        </p:nvPicPr>
        <p:blipFill>
          <a:blip r:embed="rId2"/>
          <a:srcRect/>
          <a:stretch>
            <a:fillRect/>
          </a:stretch>
        </p:blipFill>
        <p:spPr>
          <a:xfrm>
            <a:off x="1371600" y="1676400"/>
            <a:ext cx="7024688" cy="4038600"/>
          </a:xfrm>
          <a:noFill/>
          <a:ln/>
        </p:spPr>
      </p:pic>
      <p:sp>
        <p:nvSpPr>
          <p:cNvPr id="163846" name="Text Box 6"/>
          <p:cNvSpPr txBox="1">
            <a:spLocks noChangeArrowheads="1"/>
          </p:cNvSpPr>
          <p:nvPr/>
        </p:nvSpPr>
        <p:spPr bwMode="auto">
          <a:xfrm>
            <a:off x="4876800" y="5791200"/>
            <a:ext cx="3810000" cy="615553"/>
          </a:xfrm>
          <a:prstGeom prst="rect">
            <a:avLst/>
          </a:prstGeom>
          <a:noFill/>
          <a:ln w="12700">
            <a:noFill/>
            <a:miter lim="800000"/>
            <a:headEnd/>
            <a:tailEnd/>
          </a:ln>
          <a:effectLst/>
        </p:spPr>
        <p:txBody>
          <a:bodyPr>
            <a:spAutoFit/>
          </a:bodyPr>
          <a:lstStyle/>
          <a:p>
            <a:r>
              <a:rPr lang="en-US" sz="2000" b="1" dirty="0">
                <a:solidFill>
                  <a:schemeClr val="tx2"/>
                </a:solidFill>
              </a:rPr>
              <a:t>Med. Phys. 25 , 1998</a:t>
            </a:r>
            <a:endParaRPr lang="en-US" sz="2000" dirty="0">
              <a:solidFill>
                <a:schemeClr val="tx2"/>
              </a:solidFill>
            </a:endParaRPr>
          </a:p>
          <a:p>
            <a:endParaRPr lang="en-US" dirty="0">
              <a:solidFill>
                <a:schemeClr val="hlink"/>
              </a:solidFill>
            </a:endParaRPr>
          </a:p>
        </p:txBody>
      </p:sp>
      <p:sp>
        <p:nvSpPr>
          <p:cNvPr id="5" name="Footer Placeholder 5"/>
          <p:cNvSpPr>
            <a:spLocks noGrp="1"/>
          </p:cNvSpPr>
          <p:nvPr>
            <p:ph type="ftr" sz="quarter" idx="4294967295"/>
          </p:nvPr>
        </p:nvSpPr>
        <p:spPr>
          <a:xfrm>
            <a:off x="457200" y="6203667"/>
            <a:ext cx="8229600" cy="384048"/>
          </a:xfrm>
          <a:prstGeom prst="rect">
            <a:avLst/>
          </a:prstGeo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33400" y="1447800"/>
            <a:ext cx="8382000" cy="4572000"/>
          </a:xfrm>
        </p:spPr>
        <p:txBody>
          <a:bodyPr>
            <a:normAutofit fontScale="92500"/>
          </a:bodyPr>
          <a:lstStyle/>
          <a:p>
            <a:pPr>
              <a:buFont typeface="Wingdings" pitchFamily="2" charset="2"/>
              <a:buChar char="v"/>
            </a:pPr>
            <a:r>
              <a:rPr lang="en-US" sz="3000" b="1" dirty="0" smtClean="0"/>
              <a:t>From 1986 to late 1920’s </a:t>
            </a:r>
          </a:p>
          <a:p>
            <a:pPr lvl="1">
              <a:buFont typeface="Wingdings" pitchFamily="2" charset="2"/>
              <a:buChar char="v"/>
            </a:pPr>
            <a:r>
              <a:rPr lang="en-US" dirty="0" smtClean="0"/>
              <a:t>short-term (skin burns and </a:t>
            </a:r>
            <a:r>
              <a:rPr lang="en-US" dirty="0" err="1" smtClean="0"/>
              <a:t>epilation</a:t>
            </a:r>
            <a:r>
              <a:rPr lang="en-US" dirty="0" smtClean="0"/>
              <a:t>) and longer-term (cancer induction) </a:t>
            </a:r>
          </a:p>
          <a:p>
            <a:pPr lvl="1">
              <a:buFont typeface="Wingdings" pitchFamily="2" charset="2"/>
              <a:buChar char="v"/>
            </a:pPr>
            <a:r>
              <a:rPr lang="en-US" dirty="0" smtClean="0"/>
              <a:t>In 1928 the roentgen was defined as a unit of exposure</a:t>
            </a:r>
          </a:p>
          <a:p>
            <a:pPr lvl="1">
              <a:buFont typeface="Wingdings" pitchFamily="2" charset="2"/>
              <a:buChar char="v"/>
            </a:pPr>
            <a:r>
              <a:rPr lang="en-US" b="1" u="sng" baseline="30000" dirty="0" smtClean="0">
                <a:solidFill>
                  <a:srgbClr val="C00000"/>
                </a:solidFill>
              </a:rPr>
              <a:t>60</a:t>
            </a:r>
            <a:r>
              <a:rPr lang="en-US" b="1" u="sng" dirty="0" smtClean="0">
                <a:solidFill>
                  <a:srgbClr val="C00000"/>
                </a:solidFill>
              </a:rPr>
              <a:t>Co </a:t>
            </a:r>
            <a:r>
              <a:rPr lang="en-US" b="1" u="sng" dirty="0" err="1" smtClean="0">
                <a:solidFill>
                  <a:srgbClr val="C00000"/>
                </a:solidFill>
              </a:rPr>
              <a:t>teletherapy</a:t>
            </a:r>
            <a:r>
              <a:rPr lang="en-US" b="1" u="sng" dirty="0" smtClean="0">
                <a:solidFill>
                  <a:srgbClr val="C00000"/>
                </a:solidFill>
              </a:rPr>
              <a:t> in the 1950’s</a:t>
            </a:r>
          </a:p>
          <a:p>
            <a:pPr lvl="1">
              <a:buFont typeface="Wingdings" pitchFamily="2" charset="2"/>
              <a:buChar char="v"/>
            </a:pPr>
            <a:r>
              <a:rPr lang="en-US" dirty="0" smtClean="0"/>
              <a:t>Physicians lost the ability to judge the response to treatment by watching for reactions in the patient’s skin</a:t>
            </a:r>
          </a:p>
          <a:p>
            <a:pPr lvl="1">
              <a:buFont typeface="Wingdings" pitchFamily="2" charset="2"/>
              <a:buChar char="v"/>
            </a:pPr>
            <a:r>
              <a:rPr lang="en-US" dirty="0" smtClean="0"/>
              <a:t>Physicists became an essential part of the clinical practice of radiation therapy</a:t>
            </a:r>
          </a:p>
          <a:p>
            <a:pPr lvl="1">
              <a:buFont typeface="Wingdings" pitchFamily="2" charset="2"/>
              <a:buChar char="v"/>
            </a:pPr>
            <a:r>
              <a:rPr lang="en-US" dirty="0" smtClean="0"/>
              <a:t>1970’s Linear Accelerators start replacing Co-60</a:t>
            </a:r>
          </a:p>
          <a:p>
            <a:pPr lvl="1">
              <a:buFont typeface="Wingdings" pitchFamily="2" charset="2"/>
              <a:buChar char="v"/>
            </a:pPr>
            <a:r>
              <a:rPr lang="en-US" dirty="0" smtClean="0"/>
              <a:t>The calibration process includes interpretation of radiation treatments delivered as a number of “monitor units”</a:t>
            </a:r>
          </a:p>
          <a:p>
            <a:pPr lvl="1">
              <a:buFont typeface="Wingdings" pitchFamily="2" charset="2"/>
              <a:buChar char="v"/>
            </a:pPr>
            <a:endParaRPr lang="en-US" dirty="0" smtClean="0"/>
          </a:p>
          <a:p>
            <a:pPr lvl="1">
              <a:buNone/>
            </a:pPr>
            <a:endParaRPr lang="en-US" dirty="0" smtClean="0"/>
          </a:p>
          <a:p>
            <a:pPr lvl="1">
              <a:buFont typeface="Wingdings" pitchFamily="2" charset="2"/>
              <a:buChar char="v"/>
            </a:pPr>
            <a:endParaRPr lang="en-US" dirty="0" smtClean="0"/>
          </a:p>
          <a:p>
            <a:pPr lvl="1">
              <a:buFont typeface="Wingdings" pitchFamily="2" charset="2"/>
              <a:buChar char="v"/>
            </a:pPr>
            <a:endParaRPr lang="en-US" dirty="0"/>
          </a:p>
        </p:txBody>
      </p:sp>
      <p:sp>
        <p:nvSpPr>
          <p:cNvPr id="2" name="Footer Placeholder 1"/>
          <p:cNvSpPr>
            <a:spLocks noGrp="1"/>
          </p:cNvSpPr>
          <p:nvPr>
            <p:ph type="ftr" sz="quarter" idx="16"/>
          </p:nvPr>
        </p:nvSpPr>
        <p:spPr>
          <a:xfrm>
            <a:off x="228600" y="6203667"/>
            <a:ext cx="8610600" cy="384048"/>
          </a:xfr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
        <p:nvSpPr>
          <p:cNvPr id="3" name="Title 2"/>
          <p:cNvSpPr>
            <a:spLocks noGrp="1"/>
          </p:cNvSpPr>
          <p:nvPr>
            <p:ph type="title"/>
          </p:nvPr>
        </p:nvSpPr>
        <p:spPr/>
        <p:txBody>
          <a:bodyPr>
            <a:normAutofit/>
          </a:bodyPr>
          <a:lstStyle/>
          <a:p>
            <a:pPr algn="ctr"/>
            <a:r>
              <a:rPr sz="4400" b="1" smtClean="0"/>
              <a:t>QC in radiotherapy </a:t>
            </a:r>
            <a:r>
              <a:rPr lang="en-US" sz="4400" b="1" dirty="0" smtClean="0"/>
              <a:t>–</a:t>
            </a:r>
            <a:r>
              <a:rPr sz="4400" b="1" smtClean="0"/>
              <a:t> The Past</a:t>
            </a:r>
            <a:endParaRPr lang="en-US"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US"/>
              <a:t>		QA Protocols</a:t>
            </a:r>
          </a:p>
        </p:txBody>
      </p:sp>
      <p:pic>
        <p:nvPicPr>
          <p:cNvPr id="164872" name="Picture 8"/>
          <p:cNvPicPr>
            <a:picLocks noChangeAspect="1" noChangeArrowheads="1"/>
          </p:cNvPicPr>
          <p:nvPr/>
        </p:nvPicPr>
        <p:blipFill>
          <a:blip r:embed="rId2"/>
          <a:srcRect/>
          <a:stretch>
            <a:fillRect/>
          </a:stretch>
        </p:blipFill>
        <p:spPr bwMode="auto">
          <a:xfrm>
            <a:off x="4572000" y="2058988"/>
            <a:ext cx="4056063" cy="3503612"/>
          </a:xfrm>
          <a:prstGeom prst="rect">
            <a:avLst/>
          </a:prstGeom>
          <a:noFill/>
          <a:ln w="12700">
            <a:noFill/>
            <a:miter lim="800000"/>
            <a:headEnd/>
            <a:tailEnd/>
          </a:ln>
          <a:effectLst/>
        </p:spPr>
      </p:pic>
      <p:sp>
        <p:nvSpPr>
          <p:cNvPr id="164874" name="Text Box 10"/>
          <p:cNvSpPr txBox="1">
            <a:spLocks noChangeArrowheads="1"/>
          </p:cNvSpPr>
          <p:nvPr/>
        </p:nvSpPr>
        <p:spPr bwMode="auto">
          <a:xfrm>
            <a:off x="5029200" y="5791200"/>
            <a:ext cx="3206775" cy="338554"/>
          </a:xfrm>
          <a:prstGeom prst="rect">
            <a:avLst/>
          </a:prstGeom>
          <a:noFill/>
          <a:ln w="12700">
            <a:noFill/>
            <a:miter lim="800000"/>
            <a:headEnd/>
            <a:tailEnd/>
          </a:ln>
          <a:effectLst/>
        </p:spPr>
        <p:txBody>
          <a:bodyPr wrap="none">
            <a:spAutoFit/>
          </a:bodyPr>
          <a:lstStyle/>
          <a:p>
            <a:r>
              <a:rPr lang="en-US" sz="1600" b="1" dirty="0"/>
              <a:t>www.estroweb.org/estro/index.cfm</a:t>
            </a:r>
          </a:p>
        </p:txBody>
      </p:sp>
      <p:pic>
        <p:nvPicPr>
          <p:cNvPr id="164880" name="Picture 16"/>
          <p:cNvPicPr>
            <a:picLocks noGrp="1" noChangeAspect="1" noChangeArrowheads="1"/>
          </p:cNvPicPr>
          <p:nvPr>
            <p:ph type="body" idx="1"/>
          </p:nvPr>
        </p:nvPicPr>
        <p:blipFill>
          <a:blip r:embed="rId3"/>
          <a:srcRect/>
          <a:stretch>
            <a:fillRect/>
          </a:stretch>
        </p:blipFill>
        <p:spPr>
          <a:xfrm>
            <a:off x="533400" y="2043113"/>
            <a:ext cx="3886200" cy="4052887"/>
          </a:xfrm>
          <a:noFill/>
          <a:ln/>
        </p:spPr>
      </p:pic>
      <p:sp>
        <p:nvSpPr>
          <p:cNvPr id="6" name="Footer Placeholder 5"/>
          <p:cNvSpPr>
            <a:spLocks noGrp="1"/>
          </p:cNvSpPr>
          <p:nvPr>
            <p:ph type="ftr" sz="quarter" idx="4294967295"/>
          </p:nvPr>
        </p:nvSpPr>
        <p:spPr>
          <a:xfrm>
            <a:off x="457200" y="6203667"/>
            <a:ext cx="8229600" cy="384048"/>
          </a:xfrm>
          <a:prstGeom prst="rect">
            <a:avLst/>
          </a:prstGeo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a:t>         QA Protocols</a:t>
            </a:r>
          </a:p>
        </p:txBody>
      </p:sp>
      <p:pic>
        <p:nvPicPr>
          <p:cNvPr id="165894" name="Picture 6"/>
          <p:cNvPicPr>
            <a:picLocks noGrp="1" noChangeAspect="1" noChangeArrowheads="1"/>
          </p:cNvPicPr>
          <p:nvPr>
            <p:ph type="body" idx="1"/>
          </p:nvPr>
        </p:nvPicPr>
        <p:blipFill>
          <a:blip r:embed="rId2"/>
          <a:srcRect/>
          <a:stretch>
            <a:fillRect/>
          </a:stretch>
        </p:blipFill>
        <p:spPr>
          <a:xfrm>
            <a:off x="1377950" y="2057400"/>
            <a:ext cx="3117850" cy="4114800"/>
          </a:xfrm>
          <a:noFill/>
          <a:ln/>
        </p:spPr>
      </p:pic>
      <p:pic>
        <p:nvPicPr>
          <p:cNvPr id="165896" name="Picture 8"/>
          <p:cNvPicPr>
            <a:picLocks noChangeAspect="1" noChangeArrowheads="1"/>
          </p:cNvPicPr>
          <p:nvPr/>
        </p:nvPicPr>
        <p:blipFill>
          <a:blip r:embed="rId3"/>
          <a:srcRect/>
          <a:stretch>
            <a:fillRect/>
          </a:stretch>
        </p:blipFill>
        <p:spPr bwMode="auto">
          <a:xfrm>
            <a:off x="4876800" y="2057400"/>
            <a:ext cx="3124200" cy="4114800"/>
          </a:xfrm>
          <a:prstGeom prst="rect">
            <a:avLst/>
          </a:prstGeom>
          <a:noFill/>
          <a:ln w="12700">
            <a:noFill/>
            <a:miter lim="800000"/>
            <a:headEnd/>
            <a:tailEnd/>
          </a:ln>
          <a:effectLst/>
        </p:spPr>
      </p:pic>
      <p:sp>
        <p:nvSpPr>
          <p:cNvPr id="5" name="Footer Placeholder 5"/>
          <p:cNvSpPr>
            <a:spLocks noGrp="1"/>
          </p:cNvSpPr>
          <p:nvPr>
            <p:ph type="ftr" sz="quarter" idx="4294967295"/>
          </p:nvPr>
        </p:nvSpPr>
        <p:spPr>
          <a:xfrm>
            <a:off x="457200" y="6203667"/>
            <a:ext cx="8229600" cy="384048"/>
          </a:xfrm>
          <a:prstGeom prst="rect">
            <a:avLst/>
          </a:prstGeo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n-US"/>
              <a:t>TPS QA Components </a:t>
            </a:r>
          </a:p>
        </p:txBody>
      </p:sp>
      <p:sp>
        <p:nvSpPr>
          <p:cNvPr id="166915" name="Rectangle 3"/>
          <p:cNvSpPr>
            <a:spLocks noGrp="1" noChangeArrowheads="1"/>
          </p:cNvSpPr>
          <p:nvPr>
            <p:ph type="body" idx="1"/>
          </p:nvPr>
        </p:nvSpPr>
        <p:spPr/>
        <p:txBody>
          <a:bodyPr/>
          <a:lstStyle/>
          <a:p>
            <a:pPr>
              <a:buFont typeface="Wingdings" pitchFamily="2" charset="2"/>
              <a:buNone/>
            </a:pPr>
            <a:r>
              <a:rPr lang="en-US">
                <a:latin typeface="Arial" charset="0"/>
              </a:rPr>
              <a:t>When developing QA for the TPS, the QA components that must be addressed are the following:</a:t>
            </a:r>
          </a:p>
          <a:p>
            <a:pPr>
              <a:buFont typeface="Wingdings" pitchFamily="2" charset="2"/>
              <a:buChar char="Ø"/>
            </a:pPr>
            <a:r>
              <a:rPr lang="en-US">
                <a:latin typeface="Arial" charset="0"/>
              </a:rPr>
              <a:t>1. acceptance tests</a:t>
            </a:r>
          </a:p>
          <a:p>
            <a:pPr>
              <a:buFont typeface="Wingdings" pitchFamily="2" charset="2"/>
              <a:buChar char="Ø"/>
            </a:pPr>
            <a:r>
              <a:rPr lang="en-US">
                <a:latin typeface="Arial" charset="0"/>
              </a:rPr>
              <a:t>2. commissioning tests</a:t>
            </a:r>
          </a:p>
          <a:p>
            <a:pPr>
              <a:buFont typeface="Wingdings" pitchFamily="2" charset="2"/>
              <a:buChar char="Ø"/>
            </a:pPr>
            <a:r>
              <a:rPr lang="en-US">
                <a:latin typeface="Arial" charset="0"/>
              </a:rPr>
              <a:t>3. routine QA (reproducibility) tests</a:t>
            </a:r>
          </a:p>
          <a:p>
            <a:endParaRPr lang="en-US">
              <a:latin typeface="Arial"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1" y="366713"/>
            <a:ext cx="8229600" cy="1462087"/>
          </a:xfrm>
        </p:spPr>
        <p:txBody>
          <a:bodyPr>
            <a:normAutofit/>
          </a:bodyPr>
          <a:lstStyle/>
          <a:p>
            <a:pPr algn="ctr"/>
            <a:r>
              <a:rPr lang="en-US" sz="3600" dirty="0" smtClean="0"/>
              <a:t>Acceptance </a:t>
            </a:r>
            <a:r>
              <a:rPr lang="en-US" sz="3600" dirty="0"/>
              <a:t>test </a:t>
            </a:r>
            <a:r>
              <a:rPr lang="en-US" sz="3600" dirty="0" smtClean="0"/>
              <a:t>&amp; commissioning </a:t>
            </a:r>
            <a:r>
              <a:rPr lang="en-US" sz="3600" dirty="0"/>
              <a:t>of </a:t>
            </a:r>
            <a:r>
              <a:rPr lang="en-US" sz="3600" dirty="0" smtClean="0"/>
              <a:t>the Eclipse TPS at the TBCC</a:t>
            </a:r>
            <a:endParaRPr lang="en-US" sz="4000" dirty="0"/>
          </a:p>
        </p:txBody>
      </p:sp>
      <p:pic>
        <p:nvPicPr>
          <p:cNvPr id="173059" name="Picture 3"/>
          <p:cNvPicPr>
            <a:picLocks noGrp="1" noChangeAspect="1" noChangeArrowheads="1"/>
          </p:cNvPicPr>
          <p:nvPr>
            <p:ph type="body" idx="1"/>
          </p:nvPr>
        </p:nvPicPr>
        <p:blipFill>
          <a:blip r:embed="rId2"/>
          <a:srcRect/>
          <a:stretch>
            <a:fillRect/>
          </a:stretch>
        </p:blipFill>
        <p:spPr>
          <a:xfrm>
            <a:off x="685800" y="2057400"/>
            <a:ext cx="7772400" cy="4114800"/>
          </a:xfrm>
        </p:spPr>
      </p:pic>
      <p:sp>
        <p:nvSpPr>
          <p:cNvPr id="173060" name="Oval 4"/>
          <p:cNvSpPr>
            <a:spLocks noChangeArrowheads="1"/>
          </p:cNvSpPr>
          <p:nvPr/>
        </p:nvSpPr>
        <p:spPr bwMode="auto">
          <a:xfrm>
            <a:off x="1371600" y="3733800"/>
            <a:ext cx="1676400" cy="304800"/>
          </a:xfrm>
          <a:prstGeom prst="ellipse">
            <a:avLst/>
          </a:prstGeom>
          <a:noFill/>
          <a:ln w="12700">
            <a:solidFill>
              <a:srgbClr val="FF0000"/>
            </a:solidFill>
            <a:round/>
            <a:headEnd/>
            <a:tailEnd/>
          </a:ln>
          <a:effectLst/>
        </p:spPr>
        <p:txBody>
          <a:bodyPr wrap="none" anchor="ctr"/>
          <a:lstStyle/>
          <a:p>
            <a:endParaRPr lang="en-US"/>
          </a:p>
        </p:txBody>
      </p:sp>
      <p:sp>
        <p:nvSpPr>
          <p:cNvPr id="173061" name="Oval 5"/>
          <p:cNvSpPr>
            <a:spLocks noChangeArrowheads="1"/>
          </p:cNvSpPr>
          <p:nvPr/>
        </p:nvSpPr>
        <p:spPr bwMode="auto">
          <a:xfrm>
            <a:off x="5105400" y="3733800"/>
            <a:ext cx="1676400" cy="304800"/>
          </a:xfrm>
          <a:prstGeom prst="ellipse">
            <a:avLst/>
          </a:prstGeom>
          <a:noFill/>
          <a:ln w="12700">
            <a:solidFill>
              <a:srgbClr val="FF0000"/>
            </a:solidFill>
            <a:round/>
            <a:headEnd/>
            <a:tailEnd/>
          </a:ln>
          <a:effectLst/>
        </p:spPr>
        <p:txBody>
          <a:bodyPr wrap="none" anchor="ctr"/>
          <a:lstStyle/>
          <a:p>
            <a:endParaRPr lang="en-US"/>
          </a:p>
        </p:txBody>
      </p:sp>
      <p:sp>
        <p:nvSpPr>
          <p:cNvPr id="173062" name="Oval 6"/>
          <p:cNvSpPr>
            <a:spLocks noChangeArrowheads="1"/>
          </p:cNvSpPr>
          <p:nvPr/>
        </p:nvSpPr>
        <p:spPr bwMode="auto">
          <a:xfrm>
            <a:off x="4953000" y="4267200"/>
            <a:ext cx="1828800" cy="381000"/>
          </a:xfrm>
          <a:prstGeom prst="ellipse">
            <a:avLst/>
          </a:prstGeom>
          <a:noFill/>
          <a:ln w="12700">
            <a:solidFill>
              <a:srgbClr val="FF0000"/>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438400" y="457200"/>
            <a:ext cx="4343400" cy="838200"/>
          </a:xfrm>
          <a:noFill/>
          <a:ln/>
        </p:spPr>
        <p:txBody>
          <a:bodyPr lIns="90487" tIns="44450" rIns="90487" bIns="44450" anchor="ctr"/>
          <a:lstStyle/>
          <a:p>
            <a:r>
              <a:rPr lang="en-US" dirty="0"/>
              <a:t>IAEA TRS 430</a:t>
            </a:r>
          </a:p>
        </p:txBody>
      </p:sp>
      <p:sp>
        <p:nvSpPr>
          <p:cNvPr id="10250" name="Rectangle 10"/>
          <p:cNvSpPr>
            <a:spLocks noGrp="1" noChangeArrowheads="1"/>
          </p:cNvSpPr>
          <p:nvPr>
            <p:ph type="body" idx="1"/>
          </p:nvPr>
        </p:nvSpPr>
        <p:spPr>
          <a:xfrm>
            <a:off x="533400" y="1447800"/>
            <a:ext cx="5257800" cy="4572000"/>
          </a:xfrm>
        </p:spPr>
        <p:txBody>
          <a:bodyPr>
            <a:normAutofit lnSpcReduction="10000"/>
          </a:bodyPr>
          <a:lstStyle/>
          <a:p>
            <a:r>
              <a:rPr lang="en-US" sz="2000" dirty="0"/>
              <a:t>1</a:t>
            </a:r>
            <a:r>
              <a:rPr lang="en-US" sz="2000" dirty="0">
                <a:latin typeface="Arial" charset="0"/>
              </a:rPr>
              <a:t>. </a:t>
            </a:r>
            <a:r>
              <a:rPr lang="en-US" sz="2000" dirty="0"/>
              <a:t>INTRODUCTION</a:t>
            </a:r>
          </a:p>
          <a:p>
            <a:r>
              <a:rPr lang="en-US" sz="2000" dirty="0"/>
              <a:t>2. CLINICAL TREATMENT PLANNING PROCESS</a:t>
            </a:r>
          </a:p>
          <a:p>
            <a:r>
              <a:rPr lang="en-US" sz="2000" dirty="0"/>
              <a:t>3. DESCRIPTION OF RADIATION TREATMENTPLANNING SYSTEMS</a:t>
            </a:r>
          </a:p>
          <a:p>
            <a:r>
              <a:rPr lang="en-US" sz="2000" dirty="0"/>
              <a:t>4. ALGORITHMS USED IN</a:t>
            </a:r>
          </a:p>
          <a:p>
            <a:r>
              <a:rPr lang="en-US" sz="2000" dirty="0"/>
              <a:t>RADIATION TREATMENT PLANNING</a:t>
            </a:r>
          </a:p>
          <a:p>
            <a:r>
              <a:rPr lang="en-US" sz="2000" dirty="0"/>
              <a:t>5. QUALITY ASSESSMENT</a:t>
            </a:r>
          </a:p>
          <a:p>
            <a:r>
              <a:rPr lang="en-US" sz="2000" dirty="0"/>
              <a:t>6. QUALITY ASSURANCE MANAGEMENT</a:t>
            </a:r>
          </a:p>
          <a:p>
            <a:r>
              <a:rPr lang="en-US" sz="2000" dirty="0"/>
              <a:t>7. PURCHASE PROCESS</a:t>
            </a:r>
          </a:p>
          <a:p>
            <a:r>
              <a:rPr lang="en-US" sz="2000" dirty="0"/>
              <a:t>8. ACCEPTANCE TESTING</a:t>
            </a:r>
          </a:p>
          <a:p>
            <a:r>
              <a:rPr lang="en-US" sz="2000" dirty="0"/>
              <a:t>9. COMMISSIONING</a:t>
            </a:r>
          </a:p>
          <a:p>
            <a:r>
              <a:rPr lang="en-US" sz="2000" dirty="0"/>
              <a:t>10. </a:t>
            </a:r>
            <a:r>
              <a:rPr lang="en-US" sz="2000" b="1" i="1" dirty="0">
                <a:solidFill>
                  <a:srgbClr val="C00000"/>
                </a:solidFill>
              </a:rPr>
              <a:t>PERIODIC QUALITY ASSURANCE</a:t>
            </a:r>
          </a:p>
          <a:p>
            <a:endParaRPr lang="en-US" sz="2000" dirty="0">
              <a:latin typeface="Arial" charset="0"/>
            </a:endParaRPr>
          </a:p>
        </p:txBody>
      </p:sp>
      <p:pic>
        <p:nvPicPr>
          <p:cNvPr id="10252" name="Picture 12"/>
          <p:cNvPicPr>
            <a:picLocks noChangeAspect="1" noChangeArrowheads="1"/>
          </p:cNvPicPr>
          <p:nvPr/>
        </p:nvPicPr>
        <p:blipFill>
          <a:blip r:embed="rId2"/>
          <a:srcRect/>
          <a:stretch>
            <a:fillRect/>
          </a:stretch>
        </p:blipFill>
        <p:spPr bwMode="auto">
          <a:xfrm>
            <a:off x="5715000" y="1752600"/>
            <a:ext cx="3124200" cy="4114800"/>
          </a:xfrm>
          <a:prstGeom prst="rect">
            <a:avLst/>
          </a:prstGeom>
          <a:noFill/>
          <a:ln w="12700">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5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normAutofit/>
          </a:bodyPr>
          <a:lstStyle/>
          <a:p>
            <a:r>
              <a:rPr lang="en-US" sz="4400" b="1" dirty="0"/>
              <a:t>QC based on IAEA TRS-430</a:t>
            </a:r>
          </a:p>
        </p:txBody>
      </p:sp>
      <p:pic>
        <p:nvPicPr>
          <p:cNvPr id="182276" name="Picture 4"/>
          <p:cNvPicPr>
            <a:picLocks noGrp="1" noChangeAspect="1" noChangeArrowheads="1"/>
          </p:cNvPicPr>
          <p:nvPr>
            <p:ph type="body" idx="1"/>
          </p:nvPr>
        </p:nvPicPr>
        <p:blipFill>
          <a:blip r:embed="rId2"/>
          <a:srcRect/>
          <a:stretch>
            <a:fillRect/>
          </a:stretch>
        </p:blipFill>
        <p:spPr>
          <a:xfrm>
            <a:off x="3962400" y="1524000"/>
            <a:ext cx="4953000" cy="4191000"/>
          </a:xfrm>
          <a:noFill/>
          <a:ln/>
        </p:spPr>
      </p:pic>
      <p:sp>
        <p:nvSpPr>
          <p:cNvPr id="182277" name="Text Box 5"/>
          <p:cNvSpPr txBox="1">
            <a:spLocks noChangeArrowheads="1"/>
          </p:cNvSpPr>
          <p:nvPr/>
        </p:nvSpPr>
        <p:spPr bwMode="auto">
          <a:xfrm>
            <a:off x="304800" y="3200400"/>
            <a:ext cx="3810000" cy="1200329"/>
          </a:xfrm>
          <a:prstGeom prst="rect">
            <a:avLst/>
          </a:prstGeom>
          <a:noFill/>
          <a:ln w="12700">
            <a:noFill/>
            <a:miter lim="800000"/>
            <a:headEnd/>
            <a:tailEnd/>
          </a:ln>
          <a:effectLst/>
        </p:spPr>
        <p:txBody>
          <a:bodyPr wrap="square">
            <a:spAutoFit/>
          </a:bodyPr>
          <a:lstStyle/>
          <a:p>
            <a:r>
              <a:rPr lang="en-US" sz="1800" b="1" dirty="0"/>
              <a:t>PS=Patient specific , W=weekly, </a:t>
            </a:r>
            <a:endParaRPr lang="en-US" sz="1800" b="1" dirty="0" smtClean="0"/>
          </a:p>
          <a:p>
            <a:r>
              <a:rPr lang="en-US" sz="1800" b="1" dirty="0" smtClean="0"/>
              <a:t>M</a:t>
            </a:r>
            <a:r>
              <a:rPr lang="en-US" sz="1800" b="1" dirty="0"/>
              <a:t>= Monthly, Q=Quarterly</a:t>
            </a:r>
          </a:p>
          <a:p>
            <a:r>
              <a:rPr lang="en-US" sz="1800" b="1" dirty="0"/>
              <a:t> A= Annually= Software or Hardware Upgrade</a:t>
            </a:r>
          </a:p>
        </p:txBody>
      </p:sp>
      <p:sp>
        <p:nvSpPr>
          <p:cNvPr id="182278" name="Text Box 6"/>
          <p:cNvSpPr txBox="1">
            <a:spLocks noChangeArrowheads="1"/>
          </p:cNvSpPr>
          <p:nvPr/>
        </p:nvSpPr>
        <p:spPr bwMode="auto">
          <a:xfrm>
            <a:off x="4267200" y="5715000"/>
            <a:ext cx="4114800" cy="304801"/>
          </a:xfrm>
          <a:prstGeom prst="rect">
            <a:avLst/>
          </a:prstGeom>
          <a:noFill/>
          <a:ln w="12700">
            <a:noFill/>
            <a:miter lim="800000"/>
            <a:headEnd/>
            <a:tailEnd/>
          </a:ln>
          <a:effectLst/>
        </p:spPr>
        <p:txBody>
          <a:bodyPr wrap="square">
            <a:spAutoFit/>
          </a:bodyPr>
          <a:lstStyle/>
          <a:p>
            <a:pPr algn="ctr"/>
            <a:r>
              <a:rPr lang="en-US" b="1" dirty="0" smtClean="0"/>
              <a:t>	IAEA-430</a:t>
            </a:r>
            <a:r>
              <a:rPr lang="en-US" b="1" dirty="0"/>
              <a:t>, Table-61</a:t>
            </a:r>
          </a:p>
        </p:txBody>
      </p:sp>
      <p:sp>
        <p:nvSpPr>
          <p:cNvPr id="6" name="Footer Placeholder 5"/>
          <p:cNvSpPr>
            <a:spLocks noGrp="1"/>
          </p:cNvSpPr>
          <p:nvPr>
            <p:ph type="ftr" sz="quarter" idx="4294967295"/>
          </p:nvPr>
        </p:nvSpPr>
        <p:spPr>
          <a:xfrm>
            <a:off x="457200" y="6203667"/>
            <a:ext cx="8229600" cy="384048"/>
          </a:xfrm>
          <a:prstGeom prst="rect">
            <a:avLst/>
          </a:prstGeo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1" name="Rectangle 5"/>
          <p:cNvSpPr>
            <a:spLocks noGrp="1" noChangeArrowheads="1"/>
          </p:cNvSpPr>
          <p:nvPr>
            <p:ph type="title"/>
          </p:nvPr>
        </p:nvSpPr>
        <p:spPr>
          <a:xfrm>
            <a:off x="457200" y="304800"/>
            <a:ext cx="8326437" cy="1143000"/>
          </a:xfrm>
          <a:noFill/>
          <a:ln/>
        </p:spPr>
        <p:txBody>
          <a:bodyPr>
            <a:normAutofit/>
          </a:bodyPr>
          <a:lstStyle/>
          <a:p>
            <a:pPr algn="ctr"/>
            <a:r>
              <a:rPr lang="en-US" sz="5400" b="1" dirty="0"/>
              <a:t>CAPCA TPS QC</a:t>
            </a:r>
          </a:p>
        </p:txBody>
      </p:sp>
      <p:pic>
        <p:nvPicPr>
          <p:cNvPr id="167943" name="Picture 7"/>
          <p:cNvPicPr>
            <a:picLocks noGrp="1" noChangeAspect="1" noChangeArrowheads="1"/>
          </p:cNvPicPr>
          <p:nvPr>
            <p:ph type="body" idx="1"/>
          </p:nvPr>
        </p:nvPicPr>
        <p:blipFill>
          <a:blip r:embed="rId2"/>
          <a:srcRect/>
          <a:stretch>
            <a:fillRect/>
          </a:stretch>
        </p:blipFill>
        <p:spPr>
          <a:xfrm>
            <a:off x="838200" y="1524000"/>
            <a:ext cx="7315200" cy="4876800"/>
          </a:xfrm>
          <a:noFill/>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n-US"/>
              <a:t>Patient-Specific Tests</a:t>
            </a:r>
          </a:p>
        </p:txBody>
      </p:sp>
      <p:pic>
        <p:nvPicPr>
          <p:cNvPr id="169990" name="Picture 6"/>
          <p:cNvPicPr>
            <a:picLocks noGrp="1" noChangeAspect="1" noChangeArrowheads="1"/>
          </p:cNvPicPr>
          <p:nvPr>
            <p:ph type="body" idx="1"/>
          </p:nvPr>
        </p:nvPicPr>
        <p:blipFill>
          <a:blip r:embed="rId2"/>
          <a:srcRect/>
          <a:stretch>
            <a:fillRect/>
          </a:stretch>
        </p:blipFill>
        <p:spPr>
          <a:xfrm>
            <a:off x="685800" y="2362200"/>
            <a:ext cx="7772400" cy="2046288"/>
          </a:xfrm>
          <a:noFill/>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normAutofit/>
          </a:bodyPr>
          <a:lstStyle/>
          <a:p>
            <a:r>
              <a:rPr lang="en-US" sz="4400" b="1" dirty="0"/>
              <a:t>Patient-Specific Tests</a:t>
            </a:r>
          </a:p>
        </p:txBody>
      </p:sp>
      <p:sp>
        <p:nvSpPr>
          <p:cNvPr id="183301" name="Rectangle 5"/>
          <p:cNvSpPr>
            <a:spLocks noGrp="1" noChangeArrowheads="1"/>
          </p:cNvSpPr>
          <p:nvPr>
            <p:ph type="body" idx="1"/>
          </p:nvPr>
        </p:nvSpPr>
        <p:spPr>
          <a:xfrm>
            <a:off x="304800" y="2209800"/>
            <a:ext cx="4114800" cy="4114800"/>
          </a:xfrm>
        </p:spPr>
        <p:txBody>
          <a:bodyPr>
            <a:normAutofit/>
          </a:bodyPr>
          <a:lstStyle/>
          <a:p>
            <a:pPr>
              <a:buFont typeface="Wingdings" pitchFamily="2" charset="2"/>
              <a:buNone/>
            </a:pPr>
            <a:r>
              <a:rPr lang="en-US" sz="2000" dirty="0"/>
              <a:t>  </a:t>
            </a:r>
            <a:r>
              <a:rPr lang="en-US" sz="2000" b="1" dirty="0"/>
              <a:t>’’ Every treatment plan must be checked by a person different from the original treatment planner. The independent check should be performed by a radiation oncology physicist .In some cases, this check may be performed by a senior treatment planner.’’</a:t>
            </a:r>
          </a:p>
        </p:txBody>
      </p:sp>
      <p:pic>
        <p:nvPicPr>
          <p:cNvPr id="183302" name="Picture 6"/>
          <p:cNvPicPr>
            <a:picLocks noChangeAspect="1" noChangeArrowheads="1"/>
          </p:cNvPicPr>
          <p:nvPr/>
        </p:nvPicPr>
        <p:blipFill>
          <a:blip r:embed="rId2"/>
          <a:srcRect/>
          <a:stretch>
            <a:fillRect/>
          </a:stretch>
        </p:blipFill>
        <p:spPr bwMode="auto">
          <a:xfrm>
            <a:off x="4495800" y="1752600"/>
            <a:ext cx="4267200" cy="4419600"/>
          </a:xfrm>
          <a:prstGeom prst="rect">
            <a:avLst/>
          </a:prstGeom>
          <a:noFill/>
          <a:ln w="12700">
            <a:noFill/>
            <a:miter lim="800000"/>
            <a:headEnd/>
            <a:tailEnd/>
          </a:ln>
          <a:effectLst/>
        </p:spPr>
      </p:pic>
      <p:sp>
        <p:nvSpPr>
          <p:cNvPr id="183303" name="Text Box 7"/>
          <p:cNvSpPr txBox="1">
            <a:spLocks noChangeArrowheads="1"/>
          </p:cNvSpPr>
          <p:nvPr/>
        </p:nvSpPr>
        <p:spPr bwMode="auto">
          <a:xfrm>
            <a:off x="914400" y="5181600"/>
            <a:ext cx="2590800" cy="307777"/>
          </a:xfrm>
          <a:prstGeom prst="rect">
            <a:avLst/>
          </a:prstGeom>
          <a:noFill/>
          <a:ln w="12700">
            <a:noFill/>
            <a:miter lim="800000"/>
            <a:headEnd/>
            <a:tailEnd/>
          </a:ln>
          <a:effectLst/>
        </p:spPr>
        <p:txBody>
          <a:bodyPr>
            <a:spAutoFit/>
          </a:bodyPr>
          <a:lstStyle/>
          <a:p>
            <a:r>
              <a:rPr lang="en-US" b="1" dirty="0">
                <a:solidFill>
                  <a:schemeClr val="bg1"/>
                </a:solidFill>
              </a:rPr>
              <a:t>(IAEA 430)- page 222</a:t>
            </a:r>
          </a:p>
        </p:txBody>
      </p:sp>
      <p:sp>
        <p:nvSpPr>
          <p:cNvPr id="183304" name="Text Box 8"/>
          <p:cNvSpPr txBox="1">
            <a:spLocks noChangeArrowheads="1"/>
          </p:cNvSpPr>
          <p:nvPr/>
        </p:nvSpPr>
        <p:spPr bwMode="auto">
          <a:xfrm>
            <a:off x="5486400" y="6248400"/>
            <a:ext cx="2590800" cy="307777"/>
          </a:xfrm>
          <a:prstGeom prst="rect">
            <a:avLst/>
          </a:prstGeom>
          <a:noFill/>
          <a:ln w="12700">
            <a:noFill/>
            <a:miter lim="800000"/>
            <a:headEnd/>
            <a:tailEnd/>
          </a:ln>
          <a:effectLst/>
        </p:spPr>
        <p:txBody>
          <a:bodyPr>
            <a:spAutoFit/>
          </a:bodyPr>
          <a:lstStyle/>
          <a:p>
            <a:r>
              <a:rPr lang="en-US" b="1" dirty="0">
                <a:solidFill>
                  <a:schemeClr val="bg1"/>
                </a:solidFill>
              </a:rPr>
              <a:t>(IAEA 430)- Fig.16</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685800" y="519113"/>
            <a:ext cx="8258175" cy="1462087"/>
          </a:xfrm>
        </p:spPr>
        <p:txBody>
          <a:bodyPr>
            <a:noAutofit/>
          </a:bodyPr>
          <a:lstStyle/>
          <a:p>
            <a:r>
              <a:rPr lang="en-US" sz="3600" b="1" dirty="0"/>
              <a:t>Patient-Specific (PTPS1, PTPS2, PTPS3)</a:t>
            </a:r>
            <a:br>
              <a:rPr lang="en-US" sz="3600" b="1" dirty="0"/>
            </a:br>
            <a:endParaRPr lang="en-US" sz="3600" b="1" dirty="0"/>
          </a:p>
        </p:txBody>
      </p:sp>
      <p:sp>
        <p:nvSpPr>
          <p:cNvPr id="184325" name="Rectangle 5"/>
          <p:cNvSpPr>
            <a:spLocks noGrp="1" noChangeArrowheads="1"/>
          </p:cNvSpPr>
          <p:nvPr>
            <p:ph type="body" idx="1"/>
          </p:nvPr>
        </p:nvSpPr>
        <p:spPr/>
        <p:txBody>
          <a:bodyPr/>
          <a:lstStyle/>
          <a:p>
            <a:pPr>
              <a:lnSpc>
                <a:spcPct val="80000"/>
              </a:lnSpc>
              <a:buFont typeface="Wingdings" pitchFamily="2" charset="2"/>
              <a:buNone/>
            </a:pPr>
            <a:r>
              <a:rPr lang="en-US" sz="2800" b="1" dirty="0"/>
              <a:t>Check list for patient treatment plan</a:t>
            </a:r>
            <a:r>
              <a:rPr lang="en-US" sz="2400" dirty="0"/>
              <a:t>:</a:t>
            </a:r>
          </a:p>
          <a:p>
            <a:pPr>
              <a:lnSpc>
                <a:spcPct val="80000"/>
              </a:lnSpc>
              <a:buFont typeface="Wingdings" pitchFamily="2" charset="2"/>
              <a:buNone/>
            </a:pPr>
            <a:endParaRPr lang="en-US" sz="2400" dirty="0"/>
          </a:p>
          <a:p>
            <a:pPr>
              <a:lnSpc>
                <a:spcPct val="80000"/>
              </a:lnSpc>
              <a:buFont typeface="Wingdings" pitchFamily="2" charset="2"/>
              <a:buChar char="Ø"/>
            </a:pPr>
            <a:r>
              <a:rPr lang="en-US" sz="2000" dirty="0"/>
              <a:t>Anatomical and contour data are current and for the correct patient; correct orientation; target and OAR contours look reasonable.</a:t>
            </a:r>
          </a:p>
          <a:p>
            <a:pPr>
              <a:lnSpc>
                <a:spcPct val="80000"/>
              </a:lnSpc>
              <a:buFont typeface="Wingdings" pitchFamily="2" charset="2"/>
              <a:buChar char="Ø"/>
            </a:pPr>
            <a:r>
              <a:rPr lang="en-US" sz="2000" dirty="0"/>
              <a:t>Wedges correctly oriented; compensators and bolus included as</a:t>
            </a:r>
          </a:p>
          <a:p>
            <a:pPr>
              <a:lnSpc>
                <a:spcPct val="80000"/>
              </a:lnSpc>
              <a:buFont typeface="Wingdings" pitchFamily="2" charset="2"/>
              <a:buNone/>
            </a:pPr>
            <a:r>
              <a:rPr lang="en-US" sz="2000" dirty="0"/>
              <a:t>     appropriate; MLC correctly oriented; plan normalization</a:t>
            </a:r>
          </a:p>
          <a:p>
            <a:pPr>
              <a:lnSpc>
                <a:spcPct val="80000"/>
              </a:lnSpc>
              <a:buFont typeface="Wingdings" pitchFamily="2" charset="2"/>
              <a:buNone/>
            </a:pPr>
            <a:r>
              <a:rPr lang="en-US" sz="2000" dirty="0"/>
              <a:t>     point in an appropriate position. </a:t>
            </a:r>
          </a:p>
          <a:p>
            <a:pPr>
              <a:lnSpc>
                <a:spcPct val="80000"/>
              </a:lnSpc>
              <a:buFont typeface="Wingdings" pitchFamily="2" charset="2"/>
              <a:buChar char="Ø"/>
            </a:pPr>
            <a:r>
              <a:rPr lang="en-US" sz="2000" dirty="0"/>
              <a:t>Dose distribution looks reasonable for the beam geometry; beam configuration achievable; plan objectives and constraints met as closely as possible. Clearly the plan has to be consistent with the prescription and receive approval by the Radiation Oncologist. </a:t>
            </a:r>
          </a:p>
        </p:txBody>
      </p:sp>
      <p:sp>
        <p:nvSpPr>
          <p:cNvPr id="4" name="Footer Placeholder 5"/>
          <p:cNvSpPr>
            <a:spLocks noGrp="1"/>
          </p:cNvSpPr>
          <p:nvPr>
            <p:ph type="ftr" sz="quarter" idx="4294967295"/>
          </p:nvPr>
        </p:nvSpPr>
        <p:spPr>
          <a:xfrm>
            <a:off x="457200" y="6203667"/>
            <a:ext cx="8229600" cy="384048"/>
          </a:xfrm>
          <a:prstGeom prst="rect">
            <a:avLst/>
          </a:prstGeom>
        </p:spPr>
        <p:txBody>
          <a:bodyPr/>
          <a:lstStyle/>
          <a:p>
            <a:r>
              <a:rPr lang="es-ES" sz="1600" b="1" i="1" dirty="0" smtClean="0"/>
              <a:t>XII </a:t>
            </a:r>
            <a:r>
              <a:rPr lang="es-ES" sz="1600" b="1" i="1" dirty="0" err="1" smtClean="0"/>
              <a:t>Mexican</a:t>
            </a:r>
            <a:r>
              <a:rPr lang="es-ES" sz="1600" b="1" i="1" dirty="0" smtClean="0"/>
              <a:t> </a:t>
            </a:r>
            <a:r>
              <a:rPr lang="es-ES" sz="1600" b="1" i="1" dirty="0" err="1" smtClean="0"/>
              <a:t>Symposium</a:t>
            </a:r>
            <a:r>
              <a:rPr lang="es-ES" sz="1600" b="1" i="1" dirty="0" smtClean="0"/>
              <a:t> </a:t>
            </a:r>
            <a:r>
              <a:rPr lang="es-ES" sz="1600" b="1" i="1" dirty="0" err="1" smtClean="0"/>
              <a:t>on</a:t>
            </a:r>
            <a:r>
              <a:rPr lang="es-ES" sz="1600" b="1" i="1" dirty="0" smtClean="0"/>
              <a:t> </a:t>
            </a:r>
            <a:r>
              <a:rPr lang="es-ES" sz="1600" b="1" i="1" dirty="0" err="1" smtClean="0"/>
              <a:t>Medical</a:t>
            </a:r>
            <a:r>
              <a:rPr lang="es-ES" sz="1600" b="1" i="1" dirty="0" smtClean="0"/>
              <a:t> </a:t>
            </a:r>
            <a:r>
              <a:rPr lang="es-ES" sz="1600" b="1" i="1" dirty="0" err="1" smtClean="0"/>
              <a:t>Physics</a:t>
            </a:r>
            <a:r>
              <a:rPr lang="es-ES" sz="1600" b="1" i="1" dirty="0" smtClean="0"/>
              <a:t>, HARAO, Oaxaca </a:t>
            </a:r>
            <a:r>
              <a:rPr lang="es-ES" sz="1600" b="1" i="1" dirty="0" err="1" smtClean="0"/>
              <a:t>Mexico</a:t>
            </a:r>
            <a:r>
              <a:rPr lang="es-ES" sz="1600" b="1" i="1" dirty="0" smtClean="0"/>
              <a:t>, 16-18 Marzo 2012</a:t>
            </a:r>
            <a:endParaRPr lang="en-US" sz="1600" b="1" i="1"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304&quot;/&gt;&lt;/object&gt;&lt;object type=&quot;3&quot; unique_id=&quot;10006&quot;&gt;&lt;property id=&quot;20148&quot; value=&quot;5&quot;/&gt;&lt;property id=&quot;20300&quot; value=&quot;Slide 3&quot;/&gt;&lt;property id=&quot;20307&quot; value=&quot;302&quot;/&gt;&lt;/object&gt;&lt;object type=&quot;3&quot; unique_id=&quot;10008&quot;&gt;&lt;property id=&quot;20148&quot; value=&quot;5&quot;/&gt;&lt;property id=&quot;20300&quot; value=&quot;Slide 6&quot;/&gt;&lt;property id=&quot;20307&quot; value=&quot;290&quot;/&gt;&lt;/object&gt;&lt;object type=&quot;3&quot; unique_id=&quot;10009&quot;&gt;&lt;property id=&quot;20148&quot; value=&quot;5&quot;/&gt;&lt;property id=&quot;20300&quot; value=&quot;Slide 9&quot;/&gt;&lt;property id=&quot;20307&quot; value=&quot;291&quot;/&gt;&lt;/object&gt;&lt;object type=&quot;3&quot; unique_id=&quot;10010&quot;&gt;&lt;property id=&quot;20148&quot; value=&quot;5&quot;/&gt;&lt;property id=&quot;20300&quot; value=&quot;Slide 10&quot;/&gt;&lt;property id=&quot;20307&quot; value=&quot;292&quot;/&gt;&lt;/object&gt;&lt;object type=&quot;3&quot; unique_id=&quot;10011&quot;&gt;&lt;property id=&quot;20148&quot; value=&quot;5&quot;/&gt;&lt;property id=&quot;20300&quot; value=&quot;Slide 11&quot;/&gt;&lt;property id=&quot;20307&quot; value=&quot;293&quot;/&gt;&lt;/object&gt;&lt;object type=&quot;3&quot; unique_id=&quot;10012&quot;&gt;&lt;property id=&quot;20148&quot; value=&quot;5&quot;/&gt;&lt;property id=&quot;20300&quot; value=&quot;Slide 12&quot;/&gt;&lt;property id=&quot;20307&quot; value=&quot;294&quot;/&gt;&lt;/object&gt;&lt;object type=&quot;3&quot; unique_id=&quot;10013&quot;&gt;&lt;property id=&quot;20148&quot; value=&quot;5&quot;/&gt;&lt;property id=&quot;20300&quot; value=&quot;Slide 13&quot;/&gt;&lt;property id=&quot;20307&quot; value=&quot;295&quot;/&gt;&lt;/object&gt;&lt;object type=&quot;3&quot; unique_id=&quot;10014&quot;&gt;&lt;property id=&quot;20148&quot; value=&quot;5&quot;/&gt;&lt;property id=&quot;20300&quot; value=&quot;Slide 14&quot;/&gt;&lt;property id=&quot;20307&quot; value=&quot;296&quot;/&gt;&lt;/object&gt;&lt;object type=&quot;3&quot; unique_id=&quot;10015&quot;&gt;&lt;property id=&quot;20148&quot; value=&quot;5&quot;/&gt;&lt;property id=&quot;20300&quot; value=&quot;Slide 15&quot;/&gt;&lt;property id=&quot;20307&quot; value=&quot;297&quot;/&gt;&lt;/object&gt;&lt;object type=&quot;3&quot; unique_id=&quot;10016&quot;&gt;&lt;property id=&quot;20148&quot; value=&quot;5&quot;/&gt;&lt;property id=&quot;20300&quot; value=&quot;Slide 16&quot;/&gt;&lt;property id=&quot;20307&quot; value=&quot;298&quot;/&gt;&lt;/object&gt;&lt;object type=&quot;3&quot; unique_id=&quot;10017&quot;&gt;&lt;property id=&quot;20148&quot; value=&quot;5&quot;/&gt;&lt;property id=&quot;20300&quot; value=&quot;Slide 17&quot;/&gt;&lt;property id=&quot;20307&quot; value=&quot;300&quot;/&gt;&lt;/object&gt;&lt;object type=&quot;3&quot; unique_id=&quot;10018&quot;&gt;&lt;property id=&quot;20148&quot; value=&quot;5&quot;/&gt;&lt;property id=&quot;20300&quot; value=&quot;Slide 18&quot;/&gt;&lt;property id=&quot;20307&quot; value=&quot;301&quot;/&gt;&lt;/object&gt;&lt;object type=&quot;3&quot; unique_id=&quot;10020&quot;&gt;&lt;property id=&quot;20148&quot; value=&quot;5&quot;/&gt;&lt;property id=&quot;20300&quot; value=&quot;Slide 20&quot;/&gt;&lt;property id=&quot;20307&quot; value=&quot;262&quot;/&gt;&lt;/object&gt;&lt;object type=&quot;3&quot; unique_id=&quot;10021&quot;&gt;&lt;property id=&quot;20148&quot; value=&quot;5&quot;/&gt;&lt;property id=&quot;20300&quot; value=&quot;Slide 21&quot;/&gt;&lt;property id=&quot;20307&quot; value=&quot;263&quot;/&gt;&lt;/object&gt;&lt;object type=&quot;3&quot; unique_id=&quot;10022&quot;&gt;&lt;property id=&quot;20148&quot; value=&quot;5&quot;/&gt;&lt;property id=&quot;20300&quot; value=&quot;Slide 22&quot;/&gt;&lt;property id=&quot;20307&quot; value=&quot;264&quot;/&gt;&lt;/object&gt;&lt;object type=&quot;3&quot; unique_id=&quot;10023&quot;&gt;&lt;property id=&quot;20148&quot; value=&quot;5&quot;/&gt;&lt;property id=&quot;20300&quot; value=&quot;Slide 23&quot;/&gt;&lt;property id=&quot;20307&quot; value=&quot;265&quot;/&gt;&lt;/object&gt;&lt;object type=&quot;3&quot; unique_id=&quot;10024&quot;&gt;&lt;property id=&quot;20148&quot; value=&quot;5&quot;/&gt;&lt;property id=&quot;20300&quot; value=&quot;Slide 24&quot;/&gt;&lt;property id=&quot;20307&quot; value=&quot;266&quot;/&gt;&lt;/object&gt;&lt;object type=&quot;3&quot; unique_id=&quot;10025&quot;&gt;&lt;property id=&quot;20148&quot; value=&quot;5&quot;/&gt;&lt;property id=&quot;20300&quot; value=&quot;Slide 25&quot;/&gt;&lt;property id=&quot;20307&quot; value=&quot;268&quot;/&gt;&lt;/object&gt;&lt;object type=&quot;3&quot; unique_id=&quot;10026&quot;&gt;&lt;property id=&quot;20148&quot; value=&quot;5&quot;/&gt;&lt;property id=&quot;20300&quot; value=&quot;Slide 26&quot;/&gt;&lt;property id=&quot;20307&quot; value=&quot;269&quot;/&gt;&lt;/object&gt;&lt;object type=&quot;3&quot; unique_id=&quot;10028&quot;&gt;&lt;property id=&quot;20148&quot; value=&quot;5&quot;/&gt;&lt;property id=&quot;20300&quot; value=&quot;Slide 31 - &amp;quot;Linac performance standards*&amp;quot;&quot;/&gt;&lt;property id=&quot;20307&quot; value=&quot;307&quot;/&gt;&lt;/object&gt;&lt;object type=&quot;3&quot; unique_id=&quot;10029&quot;&gt;&lt;property id=&quot;20148&quot; value=&quot;5&quot;/&gt;&lt;property id=&quot;20300&quot; value=&quot;Slide 32&quot;/&gt;&lt;property id=&quot;20307&quot; value=&quot;308&quot;/&gt;&lt;/object&gt;&lt;object type=&quot;3&quot; unique_id=&quot;10030&quot;&gt;&lt;property id=&quot;20148&quot; value=&quot;5&quot;/&gt;&lt;property id=&quot;20300&quot; value=&quot;Slide 34&quot;/&gt;&lt;property id=&quot;20307&quot; value=&quot;309&quot;/&gt;&lt;/object&gt;&lt;object type=&quot;3&quot; unique_id=&quot;10031&quot;&gt;&lt;property id=&quot;20148&quot; value=&quot;5&quot;/&gt;&lt;property id=&quot;20300&quot; value=&quot;Slide 35&quot;/&gt;&lt;property id=&quot;20307&quot; value=&quot;332&quot;/&gt;&lt;/object&gt;&lt;object type=&quot;3&quot; unique_id=&quot;10032&quot;&gt;&lt;property id=&quot;20148&quot; value=&quot;5&quot;/&gt;&lt;property id=&quot;20300&quot; value=&quot;Slide 39&quot;/&gt;&lt;property id=&quot;20307&quot; value=&quot;310&quot;/&gt;&lt;/object&gt;&lt;object type=&quot;3&quot; unique_id=&quot;10033&quot;&gt;&lt;property id=&quot;20148&quot; value=&quot;5&quot;/&gt;&lt;property id=&quot;20300&quot; value=&quot;Slide 40&quot;/&gt;&lt;property id=&quot;20307&quot; value=&quot;311&quot;/&gt;&lt;/object&gt;&lt;object type=&quot;3&quot; unique_id=&quot;10034&quot;&gt;&lt;property id=&quot;20148&quot; value=&quot;5&quot;/&gt;&lt;property id=&quot;20300&quot; value=&quot;Slide 41 - &amp;quot;The Effect of Performance Deviations on the Prostate CTV&amp;quot;&quot;/&gt;&lt;property id=&quot;20307&quot; value=&quot;312&quot;/&gt;&lt;/object&gt;&lt;object type=&quot;3&quot; unique_id=&quot;10035&quot;&gt;&lt;property id=&quot;20148&quot; value=&quot;5&quot;/&gt;&lt;property id=&quot;20300&quot; value=&quot;Slide 42 - &amp;quot;Linac Quality Control Standards&amp;quot;&quot;/&gt;&lt;property id=&quot;20307&quot; value=&quot;313&quot;/&gt;&lt;/object&gt;&lt;object type=&quot;3&quot; unique_id=&quot;10036&quot;&gt;&lt;property id=&quot;20148&quot; value=&quot;5&quot;/&gt;&lt;property id=&quot;20300&quot; value=&quot;Slide 43&quot;/&gt;&lt;property id=&quot;20307&quot; value=&quot;314&quot;/&gt;&lt;/object&gt;&lt;object type=&quot;3&quot; unique_id=&quot;10037&quot;&gt;&lt;property id=&quot;20148&quot; value=&quot;5&quot;/&gt;&lt;property id=&quot;20300&quot; value=&quot;Slide 44&quot;/&gt;&lt;property id=&quot;20307&quot; value=&quot;315&quot;/&gt;&lt;/object&gt;&lt;object type=&quot;3&quot; unique_id=&quot;10038&quot;&gt;&lt;property id=&quot;20148&quot; value=&quot;5&quot;/&gt;&lt;property id=&quot;20300&quot; value=&quot;Slide 45 - &amp;quot;Priorizing Quality Control Activities&amp;quot;&quot;/&gt;&lt;property id=&quot;20307&quot; value=&quot;316&quot;/&gt;&lt;/object&gt;&lt;object type=&quot;3&quot; unique_id=&quot;10040&quot;&gt;&lt;property id=&quot;20148&quot; value=&quot;5&quot;/&gt;&lt;property id=&quot;20300&quot; value=&quot;Slide 52&quot;/&gt;&lt;property id=&quot;20307&quot; value=&quot;270&quot;/&gt;&lt;/object&gt;&lt;object type=&quot;3&quot; unique_id=&quot;10041&quot;&gt;&lt;property id=&quot;20148&quot; value=&quot;5&quot;/&gt;&lt;property id=&quot;20300&quot; value=&quot;Slide 53&quot;/&gt;&lt;property id=&quot;20307&quot; value=&quot;271&quot;/&gt;&lt;/object&gt;&lt;object type=&quot;3&quot; unique_id=&quot;10042&quot;&gt;&lt;property id=&quot;20148&quot; value=&quot;5&quot;/&gt;&lt;property id=&quot;20300&quot; value=&quot;Slide 54&quot;/&gt;&lt;property id=&quot;20307&quot; value=&quot;272&quot;/&gt;&lt;/object&gt;&lt;object type=&quot;3&quot; unique_id=&quot;10043&quot;&gt;&lt;property id=&quot;20148&quot; value=&quot;5&quot;/&gt;&lt;property id=&quot;20300&quot; value=&quot;Slide 55&quot;/&gt;&lt;property id=&quot;20307&quot; value=&quot;273&quot;/&gt;&lt;/object&gt;&lt;object type=&quot;3&quot; unique_id=&quot;10044&quot;&gt;&lt;property id=&quot;20148&quot; value=&quot;5&quot;/&gt;&lt;property id=&quot;20300&quot; value=&quot;Slide 56&quot;/&gt;&lt;property id=&quot;20307&quot; value=&quot;274&quot;/&gt;&lt;/object&gt;&lt;object type=&quot;3&quot; unique_id=&quot;10045&quot;&gt;&lt;property id=&quot;20148&quot; value=&quot;5&quot;/&gt;&lt;property id=&quot;20300&quot; value=&quot;Slide 57&quot;/&gt;&lt;property id=&quot;20307&quot; value=&quot;275&quot;/&gt;&lt;/object&gt;&lt;object type=&quot;3&quot; unique_id=&quot;10046&quot;&gt;&lt;property id=&quot;20148&quot; value=&quot;5&quot;/&gt;&lt;property id=&quot;20300&quot; value=&quot;Slide 58&quot;/&gt;&lt;property id=&quot;20307&quot; value=&quot;276&quot;/&gt;&lt;/object&gt;&lt;object type=&quot;3&quot; unique_id=&quot;10047&quot;&gt;&lt;property id=&quot;20148&quot; value=&quot;5&quot;/&gt;&lt;property id=&quot;20300&quot; value=&quot;Slide 59&quot;/&gt;&lt;property id=&quot;20307&quot; value=&quot;277&quot;/&gt;&lt;/object&gt;&lt;object type=&quot;3&quot; unique_id=&quot;10048&quot;&gt;&lt;property id=&quot;20148&quot; value=&quot;5&quot;/&gt;&lt;property id=&quot;20300&quot; value=&quot;Slide 60&quot;/&gt;&lt;property id=&quot;20307&quot; value=&quot;278&quot;/&gt;&lt;/object&gt;&lt;object type=&quot;3&quot; unique_id=&quot;10049&quot;&gt;&lt;property id=&quot;20148&quot; value=&quot;5&quot;/&gt;&lt;property id=&quot;20300&quot; value=&quot;Slide 61&quot;/&gt;&lt;property id=&quot;20307&quot; value=&quot;279&quot;/&gt;&lt;/object&gt;&lt;object type=&quot;3&quot; unique_id=&quot;10050&quot;&gt;&lt;property id=&quot;20148&quot; value=&quot;5&quot;/&gt;&lt;property id=&quot;20300&quot; value=&quot;Slide 62&quot;/&gt;&lt;property id=&quot;20307&quot; value=&quot;280&quot;/&gt;&lt;/object&gt;&lt;object type=&quot;3&quot; unique_id=&quot;10051&quot;&gt;&lt;property id=&quot;20148&quot; value=&quot;5&quot;/&gt;&lt;property id=&quot;20300&quot; value=&quot;Slide 63&quot;/&gt;&lt;property id=&quot;20307&quot; value=&quot;281&quot;/&gt;&lt;/object&gt;&lt;object type=&quot;3&quot; unique_id=&quot;10052&quot;&gt;&lt;property id=&quot;20148&quot; value=&quot;5&quot;/&gt;&lt;property id=&quot;20300&quot; value=&quot;Slide 64&quot;/&gt;&lt;property id=&quot;20307&quot; value=&quot;282&quot;/&gt;&lt;/object&gt;&lt;object type=&quot;3&quot; unique_id=&quot;10053&quot;&gt;&lt;property id=&quot;20148&quot; value=&quot;5&quot;/&gt;&lt;property id=&quot;20300&quot; value=&quot;Slide 65&quot;/&gt;&lt;property id=&quot;20307&quot; value=&quot;283&quot;/&gt;&lt;/object&gt;&lt;object type=&quot;3&quot; unique_id=&quot;10054&quot;&gt;&lt;property id=&quot;20148&quot; value=&quot;5&quot;/&gt;&lt;property id=&quot;20300&quot; value=&quot;Slide 66&quot;/&gt;&lt;property id=&quot;20307&quot; value=&quot;284&quot;/&gt;&lt;/object&gt;&lt;object type=&quot;3&quot; unique_id=&quot;10056&quot;&gt;&lt;property id=&quot;20148&quot; value=&quot;5&quot;/&gt;&lt;property id=&quot;20300&quot; value=&quot;Slide 68 - &amp;quot;Objective tolerances for beam modeling&amp;quot;&quot;/&gt;&lt;property id=&quot;20307&quot; value=&quot;318&quot;/&gt;&lt;/object&gt;&lt;object type=&quot;3&quot; unique_id=&quot;10057&quot;&gt;&lt;property id=&quot;20148&quot; value=&quot;5&quot;/&gt;&lt;property id=&quot;20300&quot; value=&quot;Slide 69 - &amp;quot;The beam models&amp;quot;&quot;/&gt;&lt;property id=&quot;20307&quot; value=&quot;319&quot;/&gt;&lt;/object&gt;&lt;object type=&quot;3&quot; unique_id=&quot;10058&quot;&gt;&lt;property id=&quot;20148&quot; value=&quot;5&quot;/&gt;&lt;property id=&quot;20300&quot; value=&quot;Slide 70 - &amp;quot;3DCRT plans&amp;quot;&quot;/&gt;&lt;property id=&quot;20307&quot; value=&quot;320&quot;/&gt;&lt;/object&gt;&lt;object type=&quot;3&quot; unique_id=&quot;10059&quot;&gt;&lt;property id=&quot;20148&quot; value=&quot;5&quot;/&gt;&lt;property id=&quot;20300&quot; value=&quot;Slide 71 - &amp;quot;Prostate Results&amp;quot;&quot;/&gt;&lt;property id=&quot;20307&quot; value=&quot;321&quot;/&gt;&lt;/object&gt;&lt;object type=&quot;3&quot; unique_id=&quot;10060&quot;&gt;&lt;property id=&quot;20148&quot; value=&quot;5&quot;/&gt;&lt;property id=&quot;20300&quot; value=&quot;Slide 72 - &amp;quot;Prostate Results&amp;quot;&quot;/&gt;&lt;property id=&quot;20307&quot; value=&quot;322&quot;/&gt;&lt;/object&gt;&lt;object type=&quot;3&quot; unique_id=&quot;10061&quot;&gt;&lt;property id=&quot;20148&quot; value=&quot;5&quot;/&gt;&lt;property id=&quot;20300&quot; value=&quot;Slide 73 - &amp;quot;Venselaar’s tolerances1&amp;quot;&quot;/&gt;&lt;property id=&quot;20307&quot; value=&quot;323&quot;/&gt;&lt;/object&gt;&lt;object type=&quot;3&quot; unique_id=&quot;10062&quot;&gt;&lt;property id=&quot;20148&quot; value=&quot;5&quot;/&gt;&lt;property id=&quot;20300&quot; value=&quot;Slide 74 - &amp;quot;Objective tolerances&amp;quot;&quot;/&gt;&lt;property id=&quot;20307&quot; value=&quot;324&quot;/&gt;&lt;/object&gt;&lt;object type=&quot;3&quot; unique_id=&quot;10063&quot;&gt;&lt;property id=&quot;20148&quot; value=&quot;5&quot;/&gt;&lt;property id=&quot;20300&quot; value=&quot;Slide 75 - &amp;quot;Conclusions&amp;quot;&quot;/&gt;&lt;property id=&quot;20307&quot; value=&quot;325&quot;/&gt;&lt;/object&gt;&lt;object type=&quot;3&quot; unique_id=&quot;10065&quot;&gt;&lt;property id=&quot;20148&quot; value=&quot;5&quot;/&gt;&lt;property id=&quot;20300&quot; value=&quot;Slide 77&quot;/&gt;&lt;property id=&quot;20307&quot; value=&quot;285&quot;/&gt;&lt;/object&gt;&lt;object type=&quot;3&quot; unique_id=&quot;10066&quot;&gt;&lt;property id=&quot;20148&quot; value=&quot;5&quot;/&gt;&lt;property id=&quot;20300&quot; value=&quot;Slide 78&quot;/&gt;&lt;property id=&quot;20307&quot; value=&quot;286&quot;/&gt;&lt;/object&gt;&lt;object type=&quot;3&quot; unique_id=&quot;10067&quot;&gt;&lt;property id=&quot;20148&quot; value=&quot;5&quot;/&gt;&lt;property id=&quot;20300&quot; value=&quot;Slide 79&quot;/&gt;&lt;property id=&quot;20307&quot; value=&quot;287&quot;/&gt;&lt;/object&gt;&lt;object type=&quot;3&quot; unique_id=&quot;10860&quot;&gt;&lt;property id=&quot;20148&quot; value=&quot;5&quot;/&gt;&lt;property id=&quot;20300&quot; value=&quot;Slide 36&quot;/&gt;&lt;property id=&quot;20307&quot; value=&quot;333&quot;/&gt;&lt;/object&gt;&lt;object type=&quot;3&quot; unique_id=&quot;11263&quot;&gt;&lt;property id=&quot;20148&quot; value=&quot;5&quot;/&gt;&lt;property id=&quot;20300&quot; value=&quot;Slide 28&quot;/&gt;&lt;property id=&quot;20307&quot; value=&quot;334&quot;/&gt;&lt;/object&gt;&lt;object type=&quot;3&quot; unique_id=&quot;11264&quot;&gt;&lt;property id=&quot;20148&quot; value=&quot;5&quot;/&gt;&lt;property id=&quot;20300&quot; value=&quot;Slide 29&quot;/&gt;&lt;property id=&quot;20307&quot; value=&quot;335&quot;/&gt;&lt;/object&gt;&lt;object type=&quot;3&quot; unique_id=&quot;11265&quot;&gt;&lt;property id=&quot;20148&quot; value=&quot;5&quot;/&gt;&lt;property id=&quot;20300&quot; value=&quot;Slide 30&quot;/&gt;&lt;property id=&quot;20307&quot; value=&quot;337&quot;/&gt;&lt;/object&gt;&lt;object type=&quot;3&quot; unique_id=&quot;11266&quot;&gt;&lt;property id=&quot;20148&quot; value=&quot;5&quot;/&gt;&lt;property id=&quot;20300&quot; value=&quot;Slide 33&quot;/&gt;&lt;property id=&quot;20307&quot; value=&quot;336&quot;/&gt;&lt;/object&gt;&lt;object type=&quot;3&quot; unique_id=&quot;12048&quot;&gt;&lt;property id=&quot;20148&quot; value=&quot;5&quot;/&gt;&lt;property id=&quot;20300&quot; value=&quot;Slide 4&quot;/&gt;&lt;property id=&quot;20307&quot; value=&quot;338&quot;/&gt;&lt;/object&gt;&lt;object type=&quot;3&quot; unique_id=&quot;12049&quot;&gt;&lt;property id=&quot;20148&quot; value=&quot;5&quot;/&gt;&lt;property id=&quot;20300&quot; value=&quot;Slide 19&quot;/&gt;&lt;property id=&quot;20307&quot; value=&quot;339&quot;/&gt;&lt;/object&gt;&lt;object type=&quot;3&quot; unique_id=&quot;12050&quot;&gt;&lt;property id=&quot;20148&quot; value=&quot;5&quot;/&gt;&lt;property id=&quot;20300&quot; value=&quot;Slide 27&quot;/&gt;&lt;property id=&quot;20307&quot; value=&quot;340&quot;/&gt;&lt;/object&gt;&lt;object type=&quot;3&quot; unique_id=&quot;12051&quot;&gt;&lt;property id=&quot;20148&quot; value=&quot;5&quot;/&gt;&lt;property id=&quot;20300&quot; value=&quot;Slide 37&quot;/&gt;&lt;property id=&quot;20307&quot; value=&quot;341&quot;/&gt;&lt;/object&gt;&lt;object type=&quot;3&quot; unique_id=&quot;12052&quot;&gt;&lt;property id=&quot;20148&quot; value=&quot;5&quot;/&gt;&lt;property id=&quot;20300&quot; value=&quot;Slide 51&quot;/&gt;&lt;property id=&quot;20307&quot; value=&quot;342&quot;/&gt;&lt;/object&gt;&lt;object type=&quot;3&quot; unique_id=&quot;12053&quot;&gt;&lt;property id=&quot;20148&quot; value=&quot;5&quot;/&gt;&lt;property id=&quot;20300&quot; value=&quot;Slide 67&quot;/&gt;&lt;property id=&quot;20307&quot; value=&quot;343&quot;/&gt;&lt;/object&gt;&lt;object type=&quot;3&quot; unique_id=&quot;12054&quot;&gt;&lt;property id=&quot;20148&quot; value=&quot;5&quot;/&gt;&lt;property id=&quot;20300&quot; value=&quot;Slide 76&quot;/&gt;&lt;property id=&quot;20307&quot; value=&quot;344&quot;/&gt;&lt;/object&gt;&lt;object type=&quot;3&quot; unique_id=&quot;12703&quot;&gt;&lt;property id=&quot;20148&quot; value=&quot;5&quot;/&gt;&lt;property id=&quot;20300&quot; value=&quot;Slide 38&quot;/&gt;&lt;property id=&quot;20307&quot; value=&quot;348&quot;/&gt;&lt;/object&gt;&lt;object type=&quot;3&quot; unique_id=&quot;12704&quot;&gt;&lt;property id=&quot;20148&quot; value=&quot;5&quot;/&gt;&lt;property id=&quot;20300&quot; value=&quot;Slide 46&quot;/&gt;&lt;property id=&quot;20307&quot; value=&quot;349&quot;/&gt;&lt;/object&gt;&lt;object type=&quot;3&quot; unique_id=&quot;12705&quot;&gt;&lt;property id=&quot;20148&quot; value=&quot;5&quot;/&gt;&lt;property id=&quot;20300&quot; value=&quot;Slide 47&quot;/&gt;&lt;property id=&quot;20307&quot; value=&quot;345&quot;/&gt;&lt;/object&gt;&lt;object type=&quot;3&quot; unique_id=&quot;12706&quot;&gt;&lt;property id=&quot;20148&quot; value=&quot;5&quot;/&gt;&lt;property id=&quot;20300&quot; value=&quot;Slide 48&quot;/&gt;&lt;property id=&quot;20307&quot; value=&quot;346&quot;/&gt;&lt;/object&gt;&lt;object type=&quot;3&quot; unique_id=&quot;12707&quot;&gt;&lt;property id=&quot;20148&quot; value=&quot;5&quot;/&gt;&lt;property id=&quot;20300&quot; value=&quot;Slide 49&quot;/&gt;&lt;property id=&quot;20307&quot; value=&quot;347&quot;/&gt;&lt;/object&gt;&lt;object type=&quot;3&quot; unique_id=&quot;12708&quot;&gt;&lt;property id=&quot;20148&quot; value=&quot;5&quot;/&gt;&lt;property id=&quot;20300&quot; value=&quot;Slide 50 - &amp;quot;TG-100 Draft HDR BTx FMEA&amp;quot;&quot;/&gt;&lt;property id=&quot;20307&quot; value=&quot;351&quot;/&gt;&lt;/object&gt;&lt;object type=&quot;3&quot; unique_id=&quot;12943&quot;&gt;&lt;property id=&quot;20148&quot; value=&quot;5&quot;/&gt;&lt;property id=&quot;20300&quot; value=&quot;Slide 5&quot;/&gt;&lt;property id=&quot;20307&quot; value=&quot;352&quot;/&gt;&lt;/object&gt;&lt;object type=&quot;3&quot; unique_id=&quot;12944&quot;&gt;&lt;property id=&quot;20148&quot; value=&quot;5&quot;/&gt;&lt;property id=&quot;20300&quot; value=&quot;Slide 7&quot;/&gt;&lt;property id=&quot;20307&quot; value=&quot;354&quot;/&gt;&lt;/object&gt;&lt;object type=&quot;3&quot; unique_id=&quot;12945&quot;&gt;&lt;property id=&quot;20148&quot; value=&quot;5&quot;/&gt;&lt;property id=&quot;20300&quot; value=&quot;Slide 8&quot;/&gt;&lt;property id=&quot;20307&quot; value=&quot;353&quot;/&gt;&lt;/object&gt;&lt;/object&gt;&lt;/object&gt;&lt;/database&gt;"/>
</p:tagLst>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Seattle">
  <a:themeElements>
    <a:clrScheme name="Seat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Seattle">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eat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at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at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at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at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at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at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at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at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at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at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at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3990</TotalTime>
  <Words>7695</Words>
  <Application>Microsoft Office PowerPoint</Application>
  <PresentationFormat>On-screen Show (4:3)</PresentationFormat>
  <Paragraphs>919</Paragraphs>
  <Slides>134</Slides>
  <Notes>20</Notes>
  <HiddenSlides>0</HiddenSlides>
  <MMClips>0</MMClips>
  <ScaleCrop>false</ScaleCrop>
  <HeadingPairs>
    <vt:vector size="8" baseType="variant">
      <vt:variant>
        <vt:lpstr>Theme</vt:lpstr>
      </vt:variant>
      <vt:variant>
        <vt:i4>3</vt:i4>
      </vt:variant>
      <vt:variant>
        <vt:lpstr>Links</vt:lpstr>
      </vt:variant>
      <vt:variant>
        <vt:i4>4</vt:i4>
      </vt:variant>
      <vt:variant>
        <vt:lpstr>Embedded OLE Servers</vt:lpstr>
      </vt:variant>
      <vt:variant>
        <vt:i4>4</vt:i4>
      </vt:variant>
      <vt:variant>
        <vt:lpstr>Slide Titles</vt:lpstr>
      </vt:variant>
      <vt:variant>
        <vt:i4>134</vt:i4>
      </vt:variant>
    </vt:vector>
  </HeadingPairs>
  <TitlesOfParts>
    <vt:vector size="145" baseType="lpstr">
      <vt:lpstr>Seattle</vt:lpstr>
      <vt:lpstr>Paper</vt:lpstr>
      <vt:lpstr>Apex</vt:lpstr>
      <vt:lpstr>C:\oaxaca_XII\Varian_oaxaca\Curso_CCRT\Orthovoltage\Commissioning New Tube- Nov. 2009\TG 61 Feb 4 2010\Absolute_Feb. 4_2010.xls</vt:lpstr>
      <vt:lpstr>C:\oaxaca_XII\Varian_oaxaca\Curso_CCRT\Orthovoltage\Commissioning New Tube- Nov. 2009\Orthovoltage Unit's Documents\Orthovoltage_template_Worksheet_rev1_Nov27_2009.xls</vt:lpstr>
      <vt:lpstr>C:\oaxaca_XII\Varian_oaxaca\Curso_CCRT\Ottawa_Incident_Report.pdf</vt:lpstr>
      <vt:lpstr>C:\oaxaca_XII\Varian_oaxaca\Curso_CCRT\Cobalt-60\ANNUAL COBALT QC Worksheet_2009.xls</vt:lpstr>
      <vt:lpstr>Worksheet</vt:lpstr>
      <vt:lpstr>Chart</vt:lpstr>
      <vt:lpstr>Paintbrush Picture</vt:lpstr>
      <vt:lpstr>Acrobat Document</vt:lpstr>
      <vt:lpstr>Slide 1</vt:lpstr>
      <vt:lpstr>Slide 2</vt:lpstr>
      <vt:lpstr>Slide 3</vt:lpstr>
      <vt:lpstr>Slide 4</vt:lpstr>
      <vt:lpstr>Slide 5</vt:lpstr>
      <vt:lpstr>Slide 6</vt:lpstr>
      <vt:lpstr>A bit of History </vt:lpstr>
      <vt:lpstr>Slide 8</vt:lpstr>
      <vt:lpstr>QC in radiotherapy – The Past</vt:lpstr>
      <vt:lpstr>Slide 10</vt:lpstr>
      <vt:lpstr>Slide 11</vt:lpstr>
      <vt:lpstr>The Therac-25 accidents </vt:lpstr>
      <vt:lpstr> QC in radiotherapy - The Present</vt:lpstr>
      <vt:lpstr>Slide 14</vt:lpstr>
      <vt:lpstr>Slide 15</vt:lpstr>
      <vt:lpstr>Slide 16</vt:lpstr>
      <vt:lpstr>Slide 17</vt:lpstr>
      <vt:lpstr>QC  performance standards*</vt:lpstr>
      <vt:lpstr>Slide 19</vt:lpstr>
      <vt:lpstr>Slide 20</vt:lpstr>
      <vt:lpstr> QC in radiotherapy - The Future</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Objective tolerances for beam modeling</vt:lpstr>
      <vt:lpstr>The beam models</vt:lpstr>
      <vt:lpstr>3DCRT plans</vt:lpstr>
      <vt:lpstr>Prostate Results</vt:lpstr>
      <vt:lpstr>Prostate Results</vt:lpstr>
      <vt:lpstr>Venselaar’s tolerances1</vt:lpstr>
      <vt:lpstr>Objective tolerances</vt:lpstr>
      <vt:lpstr>Conclusions</vt:lpstr>
      <vt:lpstr>Tema 5 </vt:lpstr>
      <vt:lpstr>Implementation of Quality Control of Radiation Treatment Planning Systems (TPS)</vt:lpstr>
      <vt:lpstr>    Objectives</vt:lpstr>
      <vt:lpstr>Introduction        </vt:lpstr>
      <vt:lpstr>QA of Treatment Planning Systems   </vt:lpstr>
      <vt:lpstr>  Main Components of TPS</vt:lpstr>
      <vt:lpstr>  Main Components of TPS</vt:lpstr>
      <vt:lpstr>        TPS QA Protocols</vt:lpstr>
      <vt:lpstr>  QA Protocols</vt:lpstr>
      <vt:lpstr>         QA Protocols</vt:lpstr>
      <vt:lpstr>TPS QA Components </vt:lpstr>
      <vt:lpstr>Acceptance test &amp; commissioning of the Eclipse TPS at the TBCC</vt:lpstr>
      <vt:lpstr>IAEA TRS 430</vt:lpstr>
      <vt:lpstr>QC based on IAEA TRS-430</vt:lpstr>
      <vt:lpstr>CAPCA TPS QC</vt:lpstr>
      <vt:lpstr>Patient-Specific Tests</vt:lpstr>
      <vt:lpstr>Patient-Specific Tests</vt:lpstr>
      <vt:lpstr>Patient-Specific (PTPS1, PTPS2, PTPS3) </vt:lpstr>
      <vt:lpstr>Patient-Specific (PTPS4, PTPS5)</vt:lpstr>
      <vt:lpstr>MU check test plans (PTPS4)</vt:lpstr>
      <vt:lpstr>Patient-Specific documents</vt:lpstr>
      <vt:lpstr>Quarterly Tests</vt:lpstr>
      <vt:lpstr>Quarterly (QTPS1) - CPU</vt:lpstr>
      <vt:lpstr>Quarterly (QTPS2)- Digitizer</vt:lpstr>
      <vt:lpstr>Quarterly (QTPS3)- Electronic Plan Transfer</vt:lpstr>
      <vt:lpstr>Issues to address for Electronic Plan Transfer</vt:lpstr>
      <vt:lpstr>Electronic Plan Transfer tests</vt:lpstr>
      <vt:lpstr>Quarterly (QTPS4) – Plan details</vt:lpstr>
      <vt:lpstr>Quarterly (QTPS5) – Printer</vt:lpstr>
      <vt:lpstr>Quarterly (CT geometry/density test)</vt:lpstr>
      <vt:lpstr>Quarterly (CT geometry/density test)</vt:lpstr>
      <vt:lpstr>Quarterly (CT geometry/density test)</vt:lpstr>
      <vt:lpstr>Revalidation tests</vt:lpstr>
      <vt:lpstr>Revalidation tests</vt:lpstr>
      <vt:lpstr>Revalidation tests</vt:lpstr>
      <vt:lpstr>Revalidation tests</vt:lpstr>
      <vt:lpstr>Revalidation tests</vt:lpstr>
      <vt:lpstr>Remaining challenges</vt:lpstr>
      <vt:lpstr>Aknowdledgments </vt:lpstr>
      <vt:lpstr>Tema 6</vt:lpstr>
      <vt:lpstr>Slide 122</vt:lpstr>
      <vt:lpstr>Slide 123</vt:lpstr>
      <vt:lpstr>Slide 124</vt:lpstr>
      <vt:lpstr>The Effect of Performance Deviations on the Prostate CTV</vt:lpstr>
      <vt:lpstr>Slide 126</vt:lpstr>
      <vt:lpstr>Slide 127</vt:lpstr>
      <vt:lpstr>Slide 128</vt:lpstr>
      <vt:lpstr>Linac Quality Control Standards</vt:lpstr>
      <vt:lpstr>Slide 130</vt:lpstr>
      <vt:lpstr>Slide 131</vt:lpstr>
      <vt:lpstr>Slide 132</vt:lpstr>
      <vt:lpstr>TG-100 Draft HDR BTx FMEA</vt:lpstr>
      <vt:lpstr>Slide 134</vt:lpstr>
    </vt:vector>
  </TitlesOfParts>
  <Company>Tom Baker Cancer Center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peterdun</dc:creator>
  <cp:lastModifiedBy>eduardov</cp:lastModifiedBy>
  <cp:revision>171</cp:revision>
  <cp:lastPrinted>2002-02-03T17:18:13Z</cp:lastPrinted>
  <dcterms:created xsi:type="dcterms:W3CDTF">2002-02-01T15:34:25Z</dcterms:created>
  <dcterms:modified xsi:type="dcterms:W3CDTF">2012-03-15T23:11:17Z</dcterms:modified>
</cp:coreProperties>
</file>